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57" r:id="rId3"/>
    <p:sldId id="258" r:id="rId4"/>
    <p:sldId id="259" r:id="rId5"/>
    <p:sldId id="262" r:id="rId6"/>
    <p:sldId id="263" r:id="rId7"/>
    <p:sldId id="264" r:id="rId8"/>
    <p:sldId id="265" r:id="rId9"/>
    <p:sldId id="266" r:id="rId10"/>
    <p:sldId id="267" r:id="rId11"/>
    <p:sldId id="269" r:id="rId12"/>
    <p:sldId id="268" r:id="rId13"/>
    <p:sldId id="270" r:id="rId14"/>
    <p:sldId id="260" r:id="rId15"/>
    <p:sldId id="271" r:id="rId16"/>
    <p:sldId id="272" r:id="rId17"/>
    <p:sldId id="273" r:id="rId18"/>
    <p:sldId id="274" r:id="rId19"/>
    <p:sldId id="261"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58E06E-A02D-4E96-951A-B259F6F15BDB}" type="datetimeFigureOut">
              <a:rPr lang="zh-CN" altLang="en-US" smtClean="0"/>
              <a:t>2019/9/30</a:t>
            </a:fld>
            <a:endParaRPr lang="zh-CN" alt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81DAAB-2574-4448-B76E-590A9AE4C700}" type="slidenum">
              <a:rPr lang="zh-CN" altLang="en-US" smtClean="0"/>
              <a:t>‹#›</a:t>
            </a:fld>
            <a:endParaRPr lang="zh-CN" altLang="en-US"/>
          </a:p>
        </p:txBody>
      </p:sp>
    </p:spTree>
    <p:extLst>
      <p:ext uri="{BB962C8B-B14F-4D97-AF65-F5344CB8AC3E}">
        <p14:creationId xmlns:p14="http://schemas.microsoft.com/office/powerpoint/2010/main" val="818188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Slide Number Placeholder 3"/>
          <p:cNvSpPr>
            <a:spLocks noGrp="1"/>
          </p:cNvSpPr>
          <p:nvPr>
            <p:ph type="sldNum" sz="quarter" idx="5"/>
          </p:nvPr>
        </p:nvSpPr>
        <p:spPr/>
        <p:txBody>
          <a:bodyPr/>
          <a:lstStyle/>
          <a:p>
            <a:fld id="{FA81DAAB-2574-4448-B76E-590A9AE4C700}" type="slidenum">
              <a:rPr lang="zh-CN" altLang="en-US" smtClean="0"/>
              <a:t>1</a:t>
            </a:fld>
            <a:endParaRPr lang="zh-CN" altLang="en-US"/>
          </a:p>
        </p:txBody>
      </p:sp>
    </p:spTree>
    <p:extLst>
      <p:ext uri="{BB962C8B-B14F-4D97-AF65-F5344CB8AC3E}">
        <p14:creationId xmlns:p14="http://schemas.microsoft.com/office/powerpoint/2010/main" val="2677187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Data context: In the US, all equity trades must be reported to the consolidated tape on a real time basis</a:t>
            </a:r>
          </a:p>
          <a:p>
            <a:endParaRPr lang="zh-CN" altLang="en-US" dirty="0"/>
          </a:p>
        </p:txBody>
      </p:sp>
      <p:sp>
        <p:nvSpPr>
          <p:cNvPr id="4" name="Slide Number Placeholder 3"/>
          <p:cNvSpPr>
            <a:spLocks noGrp="1"/>
          </p:cNvSpPr>
          <p:nvPr>
            <p:ph type="sldNum" sz="quarter" idx="5"/>
          </p:nvPr>
        </p:nvSpPr>
        <p:spPr/>
        <p:txBody>
          <a:bodyPr/>
          <a:lstStyle/>
          <a:p>
            <a:fld id="{FA81DAAB-2574-4448-B76E-590A9AE4C700}" type="slidenum">
              <a:rPr lang="zh-CN" altLang="en-US" smtClean="0"/>
              <a:t>17</a:t>
            </a:fld>
            <a:endParaRPr lang="zh-CN" altLang="en-US"/>
          </a:p>
        </p:txBody>
      </p:sp>
    </p:spTree>
    <p:extLst>
      <p:ext uri="{BB962C8B-B14F-4D97-AF65-F5344CB8AC3E}">
        <p14:creationId xmlns:p14="http://schemas.microsoft.com/office/powerpoint/2010/main" val="892806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ltLang="zh-CN"/>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ltLang="zh-CN"/>
              <a:t>Click to edit Master subtitle style</a:t>
            </a:r>
            <a:endParaRPr lang="en-US" dirty="0"/>
          </a:p>
        </p:txBody>
      </p:sp>
      <p:sp>
        <p:nvSpPr>
          <p:cNvPr id="4" name="Date Placeholder 3"/>
          <p:cNvSpPr>
            <a:spLocks noGrp="1"/>
          </p:cNvSpPr>
          <p:nvPr>
            <p:ph type="dt" sz="half" idx="10"/>
          </p:nvPr>
        </p:nvSpPr>
        <p:spPr/>
        <p:txBody>
          <a:bodyPr/>
          <a:lstStyle/>
          <a:p>
            <a:fld id="{22DBEB2D-90F1-4E74-91E7-95591A680A3B}" type="datetimeFigureOut">
              <a:rPr lang="zh-CN" altLang="en-US" smtClean="0"/>
              <a:t>2019/9/30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4B85F5C-06D3-4534-933A-15DA2BCBE5FB}"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7102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22DBEB2D-90F1-4E74-91E7-95591A680A3B}" type="datetimeFigureOut">
              <a:rPr lang="zh-CN" altLang="en-US" smtClean="0"/>
              <a:t>2019/9/30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4B85F5C-06D3-4534-933A-15DA2BCBE5FB}" type="slidenum">
              <a:rPr lang="zh-CN" altLang="en-US" smtClean="0"/>
              <a:t>‹#›</a:t>
            </a:fld>
            <a:endParaRPr lang="zh-CN" altLang="en-US"/>
          </a:p>
        </p:txBody>
      </p:sp>
    </p:spTree>
    <p:extLst>
      <p:ext uri="{BB962C8B-B14F-4D97-AF65-F5344CB8AC3E}">
        <p14:creationId xmlns:p14="http://schemas.microsoft.com/office/powerpoint/2010/main" val="519259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ltLang="zh-CN"/>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22DBEB2D-90F1-4E74-91E7-95591A680A3B}" type="datetimeFigureOut">
              <a:rPr lang="zh-CN" altLang="en-US" smtClean="0"/>
              <a:t>2019/9/30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4B85F5C-06D3-4534-933A-15DA2BCBE5FB}" type="slidenum">
              <a:rPr lang="zh-CN" altLang="en-US" smtClean="0"/>
              <a:t>‹#›</a:t>
            </a:fld>
            <a:endParaRPr lang="zh-CN" altLang="en-US"/>
          </a:p>
        </p:txBody>
      </p:sp>
    </p:spTree>
    <p:extLst>
      <p:ext uri="{BB962C8B-B14F-4D97-AF65-F5344CB8AC3E}">
        <p14:creationId xmlns:p14="http://schemas.microsoft.com/office/powerpoint/2010/main" val="3860911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ltLang="zh-CN"/>
              <a:t>Click to edit Master title style</a:t>
            </a:r>
            <a:endParaRPr lang="en-US" dirty="0"/>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22DBEB2D-90F1-4E74-91E7-95591A680A3B}" type="datetimeFigureOut">
              <a:rPr lang="zh-CN" altLang="en-US" smtClean="0"/>
              <a:t>2019/9/30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4B85F5C-06D3-4534-933A-15DA2BCBE5FB}" type="slidenum">
              <a:rPr lang="zh-CN" altLang="en-US" smtClean="0"/>
              <a:t>‹#›</a:t>
            </a:fld>
            <a:endParaRPr lang="zh-CN" altLang="en-US"/>
          </a:p>
        </p:txBody>
      </p:sp>
    </p:spTree>
    <p:extLst>
      <p:ext uri="{BB962C8B-B14F-4D97-AF65-F5344CB8AC3E}">
        <p14:creationId xmlns:p14="http://schemas.microsoft.com/office/powerpoint/2010/main" val="125179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ltLang="zh-CN"/>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22DBEB2D-90F1-4E74-91E7-95591A680A3B}" type="datetimeFigureOut">
              <a:rPr lang="zh-CN" altLang="en-US" smtClean="0"/>
              <a:t>2019/9/30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4B85F5C-06D3-4534-933A-15DA2BCBE5FB}"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1283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ltLang="zh-CN"/>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5" name="Date Placeholder 4"/>
          <p:cNvSpPr>
            <a:spLocks noGrp="1"/>
          </p:cNvSpPr>
          <p:nvPr>
            <p:ph type="dt" sz="half" idx="10"/>
          </p:nvPr>
        </p:nvSpPr>
        <p:spPr/>
        <p:txBody>
          <a:bodyPr/>
          <a:lstStyle/>
          <a:p>
            <a:fld id="{22DBEB2D-90F1-4E74-91E7-95591A680A3B}" type="datetimeFigureOut">
              <a:rPr lang="zh-CN" altLang="en-US" smtClean="0"/>
              <a:t>2019/9/30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4B85F5C-06D3-4534-933A-15DA2BCBE5FB}" type="slidenum">
              <a:rPr lang="zh-CN" altLang="en-US" smtClean="0"/>
              <a:t>‹#›</a:t>
            </a:fld>
            <a:endParaRPr lang="zh-CN" altLang="en-US"/>
          </a:p>
        </p:txBody>
      </p:sp>
    </p:spTree>
    <p:extLst>
      <p:ext uri="{BB962C8B-B14F-4D97-AF65-F5344CB8AC3E}">
        <p14:creationId xmlns:p14="http://schemas.microsoft.com/office/powerpoint/2010/main" val="3996720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ltLang="zh-CN"/>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7" name="Date Placeholder 6"/>
          <p:cNvSpPr>
            <a:spLocks noGrp="1"/>
          </p:cNvSpPr>
          <p:nvPr>
            <p:ph type="dt" sz="half" idx="10"/>
          </p:nvPr>
        </p:nvSpPr>
        <p:spPr/>
        <p:txBody>
          <a:bodyPr/>
          <a:lstStyle/>
          <a:p>
            <a:fld id="{22DBEB2D-90F1-4E74-91E7-95591A680A3B}" type="datetimeFigureOut">
              <a:rPr lang="zh-CN" altLang="en-US" smtClean="0"/>
              <a:t>2019/9/30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14B85F5C-06D3-4534-933A-15DA2BCBE5FB}" type="slidenum">
              <a:rPr lang="zh-CN" altLang="en-US" smtClean="0"/>
              <a:t>‹#›</a:t>
            </a:fld>
            <a:endParaRPr lang="zh-CN" altLang="en-US"/>
          </a:p>
        </p:txBody>
      </p:sp>
    </p:spTree>
    <p:extLst>
      <p:ext uri="{BB962C8B-B14F-4D97-AF65-F5344CB8AC3E}">
        <p14:creationId xmlns:p14="http://schemas.microsoft.com/office/powerpoint/2010/main" val="2057341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Date Placeholder 2"/>
          <p:cNvSpPr>
            <a:spLocks noGrp="1"/>
          </p:cNvSpPr>
          <p:nvPr>
            <p:ph type="dt" sz="half" idx="10"/>
          </p:nvPr>
        </p:nvSpPr>
        <p:spPr/>
        <p:txBody>
          <a:bodyPr/>
          <a:lstStyle/>
          <a:p>
            <a:fld id="{22DBEB2D-90F1-4E74-91E7-95591A680A3B}" type="datetimeFigureOut">
              <a:rPr lang="zh-CN" altLang="en-US" smtClean="0"/>
              <a:t>2019/9/30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14B85F5C-06D3-4534-933A-15DA2BCBE5FB}" type="slidenum">
              <a:rPr lang="zh-CN" altLang="en-US" smtClean="0"/>
              <a:t>‹#›</a:t>
            </a:fld>
            <a:endParaRPr lang="zh-CN" altLang="en-US"/>
          </a:p>
        </p:txBody>
      </p:sp>
    </p:spTree>
    <p:extLst>
      <p:ext uri="{BB962C8B-B14F-4D97-AF65-F5344CB8AC3E}">
        <p14:creationId xmlns:p14="http://schemas.microsoft.com/office/powerpoint/2010/main" val="4007315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2DBEB2D-90F1-4E74-91E7-95591A680A3B}" type="datetimeFigureOut">
              <a:rPr lang="zh-CN" altLang="en-US" smtClean="0"/>
              <a:t>2019/9/30</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14B85F5C-06D3-4534-933A-15DA2BCBE5FB}" type="slidenum">
              <a:rPr lang="zh-CN" altLang="en-US" smtClean="0"/>
              <a:t>‹#›</a:t>
            </a:fld>
            <a:endParaRPr lang="zh-CN" altLang="en-US"/>
          </a:p>
        </p:txBody>
      </p:sp>
    </p:spTree>
    <p:extLst>
      <p:ext uri="{BB962C8B-B14F-4D97-AF65-F5344CB8AC3E}">
        <p14:creationId xmlns:p14="http://schemas.microsoft.com/office/powerpoint/2010/main" val="546849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ltLang="zh-CN"/>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2DBEB2D-90F1-4E74-91E7-95591A680A3B}" type="datetimeFigureOut">
              <a:rPr lang="zh-CN" altLang="en-US" smtClean="0"/>
              <a:t>2019/9/30</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4B85F5C-06D3-4534-933A-15DA2BCBE5FB}" type="slidenum">
              <a:rPr lang="zh-CN" altLang="en-US" smtClean="0"/>
              <a:t>‹#›</a:t>
            </a:fld>
            <a:endParaRPr lang="zh-CN" altLang="en-US"/>
          </a:p>
        </p:txBody>
      </p:sp>
    </p:spTree>
    <p:extLst>
      <p:ext uri="{BB962C8B-B14F-4D97-AF65-F5344CB8AC3E}">
        <p14:creationId xmlns:p14="http://schemas.microsoft.com/office/powerpoint/2010/main" val="4107548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ltLang="zh-CN"/>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22DBEB2D-90F1-4E74-91E7-95591A680A3B}" type="datetimeFigureOut">
              <a:rPr lang="zh-CN" altLang="en-US" smtClean="0"/>
              <a:t>2019/9/30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4B85F5C-06D3-4534-933A-15DA2BCBE5FB}" type="slidenum">
              <a:rPr lang="zh-CN" altLang="en-US" smtClean="0"/>
              <a:t>‹#›</a:t>
            </a:fld>
            <a:endParaRPr lang="zh-CN" altLang="en-US"/>
          </a:p>
        </p:txBody>
      </p:sp>
    </p:spTree>
    <p:extLst>
      <p:ext uri="{BB962C8B-B14F-4D97-AF65-F5344CB8AC3E}">
        <p14:creationId xmlns:p14="http://schemas.microsoft.com/office/powerpoint/2010/main" val="3231691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ltLang="zh-CN"/>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2DBEB2D-90F1-4E74-91E7-95591A680A3B}" type="datetimeFigureOut">
              <a:rPr lang="zh-CN" altLang="en-US" smtClean="0"/>
              <a:t>2019/9/30</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4B85F5C-06D3-4534-933A-15DA2BCBE5FB}"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15794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6000"/>
                <a:shade val="99000"/>
                <a:satMod val="140000"/>
              </a:schemeClr>
            </a:gs>
            <a:gs pos="65000">
              <a:schemeClr val="bg1">
                <a:tint val="100000"/>
                <a:shade val="80000"/>
                <a:satMod val="130000"/>
              </a:schemeClr>
            </a:gs>
            <a:gs pos="100000">
              <a:schemeClr val="bg1">
                <a:tint val="100000"/>
                <a:shade val="48000"/>
                <a:satMod val="120000"/>
              </a:schemeClr>
            </a:gs>
          </a:gsLst>
          <a:lin ang="16200000" scaled="0"/>
        </a:gra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4B6DC76-ADC9-4E88-A59F-D5E96627DE98}"/>
              </a:ext>
            </a:extLst>
          </p:cNvPr>
          <p:cNvPicPr>
            <a:picLocks noChangeAspect="1"/>
          </p:cNvPicPr>
          <p:nvPr/>
        </p:nvPicPr>
        <p:blipFill rotWithShape="1">
          <a:blip r:embed="rId3">
            <a:alphaModFix amt="35000"/>
          </a:blip>
          <a:srcRect t="1510" b="14220"/>
          <a:stretch/>
        </p:blipFill>
        <p:spPr>
          <a:xfrm>
            <a:off x="20" y="10"/>
            <a:ext cx="12191980" cy="6857990"/>
          </a:xfrm>
          <a:prstGeom prst="rect">
            <a:avLst/>
          </a:prstGeom>
        </p:spPr>
      </p:pic>
      <p:sp>
        <p:nvSpPr>
          <p:cNvPr id="2" name="Title 1">
            <a:extLst>
              <a:ext uri="{FF2B5EF4-FFF2-40B4-BE49-F238E27FC236}">
                <a16:creationId xmlns:a16="http://schemas.microsoft.com/office/drawing/2014/main" id="{36449A45-4A63-4919-BC32-97ACD9B30D98}"/>
              </a:ext>
            </a:extLst>
          </p:cNvPr>
          <p:cNvSpPr>
            <a:spLocks noGrp="1"/>
          </p:cNvSpPr>
          <p:nvPr>
            <p:ph type="ctrTitle"/>
          </p:nvPr>
        </p:nvSpPr>
        <p:spPr>
          <a:xfrm>
            <a:off x="1097280" y="758952"/>
            <a:ext cx="10058400" cy="3566160"/>
          </a:xfrm>
        </p:spPr>
        <p:txBody>
          <a:bodyPr>
            <a:normAutofit/>
          </a:bodyPr>
          <a:lstStyle/>
          <a:p>
            <a:r>
              <a:rPr lang="en-US" altLang="zh-CN">
                <a:solidFill>
                  <a:srgbClr val="FFFFFF"/>
                </a:solidFill>
              </a:rPr>
              <a:t>High Frequency Market Microstructure</a:t>
            </a:r>
            <a:endParaRPr lang="zh-CN" altLang="en-US">
              <a:solidFill>
                <a:srgbClr val="FFFFFF"/>
              </a:solidFill>
            </a:endParaRPr>
          </a:p>
        </p:txBody>
      </p:sp>
      <p:sp>
        <p:nvSpPr>
          <p:cNvPr id="3" name="Subtitle 2">
            <a:extLst>
              <a:ext uri="{FF2B5EF4-FFF2-40B4-BE49-F238E27FC236}">
                <a16:creationId xmlns:a16="http://schemas.microsoft.com/office/drawing/2014/main" id="{97F0377F-3BBF-417D-95FC-6791D6FC6FB3}"/>
              </a:ext>
            </a:extLst>
          </p:cNvPr>
          <p:cNvSpPr>
            <a:spLocks noGrp="1"/>
          </p:cNvSpPr>
          <p:nvPr>
            <p:ph type="subTitle" idx="1"/>
          </p:nvPr>
        </p:nvSpPr>
        <p:spPr>
          <a:xfrm>
            <a:off x="1100051" y="4455620"/>
            <a:ext cx="10058400" cy="1143000"/>
          </a:xfrm>
        </p:spPr>
        <p:txBody>
          <a:bodyPr>
            <a:normAutofit/>
          </a:bodyPr>
          <a:lstStyle/>
          <a:p>
            <a:r>
              <a:rPr lang="en-US" altLang="zh-CN">
                <a:solidFill>
                  <a:srgbClr val="FFFFFF"/>
                </a:solidFill>
              </a:rPr>
              <a:t>Author: Maureen O’hara</a:t>
            </a:r>
          </a:p>
          <a:p>
            <a:r>
              <a:rPr lang="en-US" altLang="zh-CN">
                <a:solidFill>
                  <a:srgbClr val="FFFFFF"/>
                </a:solidFill>
              </a:rPr>
              <a:t>Presenter: Jingyuan wu </a:t>
            </a:r>
            <a:endParaRPr lang="zh-CN" altLang="en-US">
              <a:solidFill>
                <a:srgbClr val="FFFFFF"/>
              </a:solidFill>
            </a:endParaRPr>
          </a:p>
        </p:txBody>
      </p:sp>
      <p:cxnSp>
        <p:nvCxnSpPr>
          <p:cNvPr id="9" name="Straight Connector 8">
            <a:extLst>
              <a:ext uri="{FF2B5EF4-FFF2-40B4-BE49-F238E27FC236}">
                <a16:creationId xmlns:a16="http://schemas.microsoft.com/office/drawing/2014/main" id="{4071767D-5FF7-4508-B8B7-BB60FF3AB2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C4E89C94-E462-4566-A15A-32835FD68B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E25F4A20-71FB-4A26-92E2-89DED49264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6187652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393D3-15D0-4EB2-B174-11DB7AEE7A8D}"/>
              </a:ext>
            </a:extLst>
          </p:cNvPr>
          <p:cNvSpPr>
            <a:spLocks noGrp="1"/>
          </p:cNvSpPr>
          <p:nvPr>
            <p:ph type="title"/>
          </p:nvPr>
        </p:nvSpPr>
        <p:spPr/>
        <p:txBody>
          <a:bodyPr/>
          <a:lstStyle/>
          <a:p>
            <a:r>
              <a:rPr lang="en-US" altLang="zh-CN" dirty="0"/>
              <a:t>Exchange and other markets</a:t>
            </a:r>
            <a:endParaRPr lang="zh-CN" altLang="en-US" dirty="0"/>
          </a:p>
        </p:txBody>
      </p:sp>
      <p:sp>
        <p:nvSpPr>
          <p:cNvPr id="3" name="Content Placeholder 2">
            <a:extLst>
              <a:ext uri="{FF2B5EF4-FFF2-40B4-BE49-F238E27FC236}">
                <a16:creationId xmlns:a16="http://schemas.microsoft.com/office/drawing/2014/main" id="{F72592B4-C49C-4A32-AA11-13F677956EA7}"/>
              </a:ext>
            </a:extLst>
          </p:cNvPr>
          <p:cNvSpPr>
            <a:spLocks noGrp="1"/>
          </p:cNvSpPr>
          <p:nvPr>
            <p:ph idx="1"/>
          </p:nvPr>
        </p:nvSpPr>
        <p:spPr/>
        <p:txBody>
          <a:bodyPr>
            <a:normAutofit/>
          </a:bodyPr>
          <a:lstStyle/>
          <a:p>
            <a:pPr>
              <a:buFont typeface="Wingdings" panose="05000000000000000000" pitchFamily="2" charset="2"/>
              <a:buChar char="l"/>
            </a:pPr>
            <a:r>
              <a:rPr lang="en-US" altLang="zh-CN" sz="2800" dirty="0"/>
              <a:t>The dilemma of exchange market design: HFT traders can provide liquidity to the exchange, however if too HFT-friendly would alienate and turn down EE traders </a:t>
            </a:r>
          </a:p>
          <a:p>
            <a:pPr>
              <a:buFont typeface="Wingdings" panose="05000000000000000000" pitchFamily="2" charset="2"/>
              <a:buChar char="l"/>
            </a:pPr>
            <a:r>
              <a:rPr lang="en-US" altLang="zh-CN" sz="2800" dirty="0"/>
              <a:t>The end result: trading is both fragmented and fluid, exchanges and trading venues fight hard to get the right order flow and avoid possible toxic orders that would disadvantage other traders </a:t>
            </a:r>
          </a:p>
          <a:p>
            <a:pPr marL="0" indent="0">
              <a:buNone/>
            </a:pPr>
            <a:r>
              <a:rPr lang="en-US" altLang="zh-CN" sz="2800" dirty="0">
                <a:sym typeface="Wingdings" panose="05000000000000000000" pitchFamily="2" charset="2"/>
              </a:rPr>
              <a:t>strategic decisions in market design </a:t>
            </a:r>
          </a:p>
        </p:txBody>
      </p:sp>
    </p:spTree>
    <p:extLst>
      <p:ext uri="{BB962C8B-B14F-4D97-AF65-F5344CB8AC3E}">
        <p14:creationId xmlns:p14="http://schemas.microsoft.com/office/powerpoint/2010/main" val="1996491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0BE4C-C390-47FC-9B5F-CE0FA9AFA47C}"/>
              </a:ext>
            </a:extLst>
          </p:cNvPr>
          <p:cNvSpPr>
            <a:spLocks noGrp="1"/>
          </p:cNvSpPr>
          <p:nvPr>
            <p:ph type="title"/>
          </p:nvPr>
        </p:nvSpPr>
        <p:spPr/>
        <p:txBody>
          <a:bodyPr/>
          <a:lstStyle/>
          <a:p>
            <a:r>
              <a:rPr lang="en-US" altLang="zh-CN" dirty="0"/>
              <a:t>Strategic decisions</a:t>
            </a:r>
            <a:endParaRPr lang="zh-CN" altLang="en-US" dirty="0"/>
          </a:p>
        </p:txBody>
      </p:sp>
      <p:sp>
        <p:nvSpPr>
          <p:cNvPr id="3" name="Content Placeholder 2">
            <a:extLst>
              <a:ext uri="{FF2B5EF4-FFF2-40B4-BE49-F238E27FC236}">
                <a16:creationId xmlns:a16="http://schemas.microsoft.com/office/drawing/2014/main" id="{6D7F8C26-5F31-40E5-8EBE-7B79B1D33D72}"/>
              </a:ext>
            </a:extLst>
          </p:cNvPr>
          <p:cNvSpPr>
            <a:spLocks noGrp="1"/>
          </p:cNvSpPr>
          <p:nvPr>
            <p:ph idx="1"/>
          </p:nvPr>
        </p:nvSpPr>
        <p:spPr/>
        <p:txBody>
          <a:bodyPr>
            <a:noAutofit/>
          </a:bodyPr>
          <a:lstStyle/>
          <a:p>
            <a:pPr marL="0" indent="0">
              <a:buNone/>
            </a:pPr>
            <a:r>
              <a:rPr lang="en-US" altLang="zh-CN" sz="2800" dirty="0"/>
              <a:t>Market pricing structure </a:t>
            </a:r>
          </a:p>
          <a:p>
            <a:pPr>
              <a:buFont typeface="Wingdings" panose="05000000000000000000" pitchFamily="2" charset="2"/>
              <a:buChar char="l"/>
            </a:pPr>
            <a:r>
              <a:rPr lang="en-US" altLang="zh-CN" sz="2800" dirty="0"/>
              <a:t>Maker-taker </a:t>
            </a:r>
          </a:p>
          <a:p>
            <a:pPr marL="201168" lvl="1" indent="0">
              <a:buNone/>
            </a:pPr>
            <a:r>
              <a:rPr lang="en-US" altLang="zh-CN" sz="2400" dirty="0"/>
              <a:t>Market order traders pay trading fees while limit order traders receive rebates</a:t>
            </a:r>
          </a:p>
          <a:p>
            <a:pPr marL="201168" lvl="1" indent="0">
              <a:buNone/>
            </a:pPr>
            <a:r>
              <a:rPr lang="en-US" altLang="zh-CN" sz="2400" dirty="0"/>
              <a:t>Attractive to high frequency traders because they can submit or cancel limit orders before EE traders </a:t>
            </a:r>
          </a:p>
          <a:p>
            <a:pPr>
              <a:buFont typeface="Wingdings" panose="05000000000000000000" pitchFamily="2" charset="2"/>
              <a:buChar char="l"/>
            </a:pPr>
            <a:r>
              <a:rPr lang="en-US" altLang="zh-CN" sz="2800" dirty="0"/>
              <a:t>Taker-maker</a:t>
            </a:r>
          </a:p>
          <a:p>
            <a:pPr>
              <a:buFont typeface="Wingdings" panose="05000000000000000000" pitchFamily="2" charset="2"/>
              <a:buChar char="l"/>
            </a:pPr>
            <a:r>
              <a:rPr lang="en-US" altLang="zh-CN" sz="2800" dirty="0"/>
              <a:t>Both sides pay a trading fee</a:t>
            </a:r>
          </a:p>
          <a:p>
            <a:pPr>
              <a:buFont typeface="Wingdings" panose="05000000000000000000" pitchFamily="2" charset="2"/>
              <a:buChar char="l"/>
            </a:pPr>
            <a:r>
              <a:rPr lang="en-US" altLang="zh-CN" sz="2800" dirty="0"/>
              <a:t>Subscription markets: trade as much as you want with a monthly fee</a:t>
            </a:r>
          </a:p>
          <a:p>
            <a:pPr marL="0" indent="0">
              <a:buNone/>
            </a:pPr>
            <a:endParaRPr lang="en-US" altLang="zh-CN" sz="2800" dirty="0"/>
          </a:p>
        </p:txBody>
      </p:sp>
    </p:spTree>
    <p:extLst>
      <p:ext uri="{BB962C8B-B14F-4D97-AF65-F5344CB8AC3E}">
        <p14:creationId xmlns:p14="http://schemas.microsoft.com/office/powerpoint/2010/main" val="2568768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81C08-E254-4855-BD3B-46A9169CFA25}"/>
              </a:ext>
            </a:extLst>
          </p:cNvPr>
          <p:cNvSpPr>
            <a:spLocks noGrp="1"/>
          </p:cNvSpPr>
          <p:nvPr>
            <p:ph type="title"/>
          </p:nvPr>
        </p:nvSpPr>
        <p:spPr/>
        <p:txBody>
          <a:bodyPr/>
          <a:lstStyle/>
          <a:p>
            <a:r>
              <a:rPr lang="en-US" altLang="zh-CN" dirty="0"/>
              <a:t>Strategic decisions</a:t>
            </a:r>
            <a:endParaRPr lang="zh-CN" altLang="en-US" dirty="0"/>
          </a:p>
        </p:txBody>
      </p:sp>
      <p:sp>
        <p:nvSpPr>
          <p:cNvPr id="3" name="Content Placeholder 2">
            <a:extLst>
              <a:ext uri="{FF2B5EF4-FFF2-40B4-BE49-F238E27FC236}">
                <a16:creationId xmlns:a16="http://schemas.microsoft.com/office/drawing/2014/main" id="{476638AF-9EAD-47CF-AC4F-FA6E1858AF45}"/>
              </a:ext>
            </a:extLst>
          </p:cNvPr>
          <p:cNvSpPr>
            <a:spLocks noGrp="1"/>
          </p:cNvSpPr>
          <p:nvPr>
            <p:ph idx="1"/>
          </p:nvPr>
        </p:nvSpPr>
        <p:spPr/>
        <p:txBody>
          <a:bodyPr>
            <a:normAutofit/>
          </a:bodyPr>
          <a:lstStyle/>
          <a:p>
            <a:r>
              <a:rPr lang="en-US" altLang="zh-CN" sz="2800" dirty="0"/>
              <a:t>Markets</a:t>
            </a:r>
            <a:r>
              <a:rPr lang="zh-CN" altLang="en-US" sz="2800" dirty="0"/>
              <a:t> </a:t>
            </a:r>
            <a:r>
              <a:rPr lang="en-US" altLang="zh-CN" sz="2800" dirty="0"/>
              <a:t>designed</a:t>
            </a:r>
            <a:r>
              <a:rPr lang="zh-CN" altLang="en-US" sz="2800" dirty="0"/>
              <a:t> </a:t>
            </a:r>
            <a:r>
              <a:rPr lang="en-US" altLang="zh-CN" sz="2800" dirty="0"/>
              <a:t>to</a:t>
            </a:r>
            <a:r>
              <a:rPr lang="zh-CN" altLang="en-US" sz="2800" dirty="0"/>
              <a:t> </a:t>
            </a:r>
            <a:r>
              <a:rPr lang="en-US" altLang="zh-CN" sz="2800" dirty="0"/>
              <a:t>limit</a:t>
            </a:r>
            <a:r>
              <a:rPr lang="zh-CN" altLang="en-US" sz="2800" dirty="0"/>
              <a:t> </a:t>
            </a:r>
            <a:r>
              <a:rPr lang="en-US" altLang="zh-CN" sz="2800" dirty="0"/>
              <a:t>HFT</a:t>
            </a:r>
            <a:r>
              <a:rPr lang="zh-CN" altLang="en-US" sz="2800" dirty="0"/>
              <a:t> </a:t>
            </a:r>
            <a:r>
              <a:rPr lang="en-US" altLang="zh-CN" sz="2800" dirty="0"/>
              <a:t>involvements</a:t>
            </a:r>
            <a:r>
              <a:rPr lang="zh-CN" altLang="en-US" sz="2800" dirty="0"/>
              <a:t> </a:t>
            </a:r>
            <a:endParaRPr lang="en-US" altLang="zh-CN" sz="2800" dirty="0"/>
          </a:p>
          <a:p>
            <a:pPr>
              <a:buFont typeface="Wingdings" panose="05000000000000000000" pitchFamily="2" charset="2"/>
              <a:buChar char="l"/>
            </a:pPr>
            <a:r>
              <a:rPr lang="en-US" altLang="zh-CN" sz="2800" dirty="0"/>
              <a:t>Price-broker-time priority </a:t>
            </a:r>
          </a:p>
          <a:p>
            <a:pPr marL="201168" lvl="1" indent="0">
              <a:buNone/>
            </a:pPr>
            <a:r>
              <a:rPr lang="en-US" altLang="zh-CN" sz="2400" dirty="0"/>
              <a:t>Orders from an agency broker have higher priority than orders from a high frequency trader</a:t>
            </a:r>
          </a:p>
          <a:p>
            <a:pPr>
              <a:buFont typeface="Wingdings" panose="05000000000000000000" pitchFamily="2" charset="2"/>
              <a:buChar char="l"/>
            </a:pPr>
            <a:r>
              <a:rPr lang="en-US" altLang="zh-CN" sz="2800" dirty="0"/>
              <a:t>Slow down order by adding time delay </a:t>
            </a:r>
          </a:p>
          <a:p>
            <a:pPr marL="201168" lvl="1" indent="0">
              <a:buNone/>
            </a:pPr>
            <a:r>
              <a:rPr lang="en-US" altLang="zh-CN" sz="2400" dirty="0"/>
              <a:t>Negates any speed advantage to high frequency traders</a:t>
            </a:r>
          </a:p>
          <a:p>
            <a:pPr>
              <a:buFont typeface="Wingdings" panose="05000000000000000000" pitchFamily="2" charset="2"/>
              <a:buChar char="l"/>
            </a:pPr>
            <a:r>
              <a:rPr lang="en-US" altLang="zh-CN" sz="2800" dirty="0"/>
              <a:t>NYSE’s Retail Liquidity Program</a:t>
            </a:r>
          </a:p>
          <a:p>
            <a:pPr marL="201168" lvl="1" indent="0">
              <a:buNone/>
            </a:pPr>
            <a:r>
              <a:rPr lang="en-US" altLang="zh-CN" sz="2400" dirty="0"/>
              <a:t>Retail orders are submitted to the exchange by retail member organizations, cannot be sent by algorithms or any computer methodology </a:t>
            </a:r>
          </a:p>
        </p:txBody>
      </p:sp>
    </p:spTree>
    <p:extLst>
      <p:ext uri="{BB962C8B-B14F-4D97-AF65-F5344CB8AC3E}">
        <p14:creationId xmlns:p14="http://schemas.microsoft.com/office/powerpoint/2010/main" val="342774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0B34D-C654-4FEA-A0AD-30EA7651ADEB}"/>
              </a:ext>
            </a:extLst>
          </p:cNvPr>
          <p:cNvSpPr>
            <a:spLocks noGrp="1"/>
          </p:cNvSpPr>
          <p:nvPr>
            <p:ph type="title"/>
          </p:nvPr>
        </p:nvSpPr>
        <p:spPr/>
        <p:txBody>
          <a:bodyPr/>
          <a:lstStyle/>
          <a:p>
            <a:r>
              <a:rPr lang="en-US" altLang="zh-CN" dirty="0"/>
              <a:t>Microstructure research </a:t>
            </a:r>
            <a:endParaRPr lang="zh-CN" altLang="en-US" dirty="0"/>
          </a:p>
        </p:txBody>
      </p:sp>
      <p:sp>
        <p:nvSpPr>
          <p:cNvPr id="3" name="Content Placeholder 2">
            <a:extLst>
              <a:ext uri="{FF2B5EF4-FFF2-40B4-BE49-F238E27FC236}">
                <a16:creationId xmlns:a16="http://schemas.microsoft.com/office/drawing/2014/main" id="{D3C8CD50-B8D0-4EE7-BD60-34F131B6C32B}"/>
              </a:ext>
            </a:extLst>
          </p:cNvPr>
          <p:cNvSpPr>
            <a:spLocks noGrp="1"/>
          </p:cNvSpPr>
          <p:nvPr>
            <p:ph idx="1"/>
          </p:nvPr>
        </p:nvSpPr>
        <p:spPr/>
        <p:txBody>
          <a:bodyPr>
            <a:normAutofit/>
          </a:bodyPr>
          <a:lstStyle/>
          <a:p>
            <a:r>
              <a:rPr lang="en-US" altLang="zh-CN" sz="2800" dirty="0"/>
              <a:t>The high frequency world constantly evolves:</a:t>
            </a:r>
          </a:p>
          <a:p>
            <a:r>
              <a:rPr lang="en-US" altLang="zh-CN" sz="2800" dirty="0"/>
              <a:t>New technology </a:t>
            </a:r>
            <a:r>
              <a:rPr lang="en-US" altLang="zh-CN" sz="2800" dirty="0">
                <a:sym typeface="Wingdings" panose="05000000000000000000" pitchFamily="2" charset="2"/>
              </a:rPr>
              <a:t> new strategies  new methods of trading   new market designs </a:t>
            </a:r>
          </a:p>
          <a:p>
            <a:r>
              <a:rPr lang="en-US" altLang="zh-CN" sz="2800" dirty="0">
                <a:sym typeface="Wingdings" panose="05000000000000000000" pitchFamily="2" charset="2"/>
              </a:rPr>
              <a:t>Within this new paradigm, other changes such as evolving nature of liquidity, the changing character of information and adverse selection, and transformations of the fundamental properties of market data , raise many questions that demand researchers’ attention</a:t>
            </a:r>
            <a:endParaRPr lang="zh-CN" altLang="en-US" sz="2800" dirty="0"/>
          </a:p>
        </p:txBody>
      </p:sp>
    </p:spTree>
    <p:extLst>
      <p:ext uri="{BB962C8B-B14F-4D97-AF65-F5344CB8AC3E}">
        <p14:creationId xmlns:p14="http://schemas.microsoft.com/office/powerpoint/2010/main" val="4011466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A9A4E-0980-4247-895A-F6EAD11FF378}"/>
              </a:ext>
            </a:extLst>
          </p:cNvPr>
          <p:cNvSpPr>
            <a:spLocks noGrp="1"/>
          </p:cNvSpPr>
          <p:nvPr>
            <p:ph type="title"/>
          </p:nvPr>
        </p:nvSpPr>
        <p:spPr>
          <a:xfrm>
            <a:off x="1097280" y="263527"/>
            <a:ext cx="10058400" cy="1450757"/>
          </a:xfrm>
        </p:spPr>
        <p:txBody>
          <a:bodyPr/>
          <a:lstStyle/>
          <a:p>
            <a:r>
              <a:rPr lang="en-US" altLang="zh-CN" dirty="0"/>
              <a:t>Microstructure research</a:t>
            </a:r>
            <a:endParaRPr lang="zh-CN" altLang="en-US" dirty="0"/>
          </a:p>
        </p:txBody>
      </p:sp>
      <p:sp>
        <p:nvSpPr>
          <p:cNvPr id="3" name="Content Placeholder 2">
            <a:extLst>
              <a:ext uri="{FF2B5EF4-FFF2-40B4-BE49-F238E27FC236}">
                <a16:creationId xmlns:a16="http://schemas.microsoft.com/office/drawing/2014/main" id="{D88EF0BB-4A1F-426B-A994-2C7906BE1C35}"/>
              </a:ext>
            </a:extLst>
          </p:cNvPr>
          <p:cNvSpPr>
            <a:spLocks noGrp="1"/>
          </p:cNvSpPr>
          <p:nvPr>
            <p:ph idx="1"/>
          </p:nvPr>
        </p:nvSpPr>
        <p:spPr/>
        <p:txBody>
          <a:bodyPr>
            <a:normAutofit/>
          </a:bodyPr>
          <a:lstStyle/>
          <a:p>
            <a:pPr>
              <a:buFont typeface="Wingdings" panose="05000000000000000000" pitchFamily="2" charset="2"/>
              <a:buChar char="l"/>
            </a:pPr>
            <a:r>
              <a:rPr lang="en-US" altLang="zh-CN" sz="3600" dirty="0"/>
              <a:t>Information in a high frequency world</a:t>
            </a:r>
          </a:p>
          <a:p>
            <a:pPr>
              <a:buFont typeface="Wingdings" panose="05000000000000000000" pitchFamily="2" charset="2"/>
              <a:buChar char="l"/>
            </a:pPr>
            <a:r>
              <a:rPr lang="en-US" altLang="zh-CN" sz="3600" dirty="0"/>
              <a:t>Market data</a:t>
            </a:r>
          </a:p>
          <a:p>
            <a:pPr>
              <a:buFont typeface="Wingdings" panose="05000000000000000000" pitchFamily="2" charset="2"/>
              <a:buChar char="l"/>
            </a:pPr>
            <a:r>
              <a:rPr lang="en-US" altLang="zh-CN" sz="3600" dirty="0"/>
              <a:t>Analyzing data</a:t>
            </a:r>
            <a:endParaRPr lang="zh-CN" altLang="en-US" sz="3600" dirty="0"/>
          </a:p>
        </p:txBody>
      </p:sp>
    </p:spTree>
    <p:extLst>
      <p:ext uri="{BB962C8B-B14F-4D97-AF65-F5344CB8AC3E}">
        <p14:creationId xmlns:p14="http://schemas.microsoft.com/office/powerpoint/2010/main" val="217548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2276B-0767-4450-9F6B-94190B8CCB22}"/>
              </a:ext>
            </a:extLst>
          </p:cNvPr>
          <p:cNvSpPr>
            <a:spLocks noGrp="1"/>
          </p:cNvSpPr>
          <p:nvPr>
            <p:ph type="title"/>
          </p:nvPr>
        </p:nvSpPr>
        <p:spPr/>
        <p:txBody>
          <a:bodyPr/>
          <a:lstStyle/>
          <a:p>
            <a:r>
              <a:rPr lang="en-US" altLang="zh-CN" dirty="0"/>
              <a:t>Information in a high frequency world</a:t>
            </a:r>
            <a:endParaRPr lang="zh-CN" altLang="en-US" dirty="0"/>
          </a:p>
        </p:txBody>
      </p:sp>
      <p:sp>
        <p:nvSpPr>
          <p:cNvPr id="3" name="Content Placeholder 2">
            <a:extLst>
              <a:ext uri="{FF2B5EF4-FFF2-40B4-BE49-F238E27FC236}">
                <a16:creationId xmlns:a16="http://schemas.microsoft.com/office/drawing/2014/main" id="{57B75DA9-F045-492D-A725-B594B7048874}"/>
              </a:ext>
            </a:extLst>
          </p:cNvPr>
          <p:cNvSpPr>
            <a:spLocks noGrp="1"/>
          </p:cNvSpPr>
          <p:nvPr>
            <p:ph idx="1"/>
          </p:nvPr>
        </p:nvSpPr>
        <p:spPr>
          <a:xfrm>
            <a:off x="1097280" y="1737360"/>
            <a:ext cx="10058400" cy="4023360"/>
          </a:xfrm>
        </p:spPr>
        <p:txBody>
          <a:bodyPr>
            <a:normAutofit/>
          </a:bodyPr>
          <a:lstStyle/>
          <a:p>
            <a:pPr lvl="1">
              <a:buFont typeface="Wingdings" panose="05000000000000000000" pitchFamily="2" charset="2"/>
              <a:buChar char="l"/>
            </a:pPr>
            <a:r>
              <a:rPr lang="en-US" altLang="zh-CN" sz="3000" dirty="0"/>
              <a:t>Previously:</a:t>
            </a:r>
          </a:p>
          <a:p>
            <a:pPr marL="201168" lvl="1" indent="0">
              <a:buNone/>
            </a:pPr>
            <a:r>
              <a:rPr lang="en-US" altLang="zh-CN" sz="2800" dirty="0"/>
              <a:t>Buy trades are viewed as noisy signals of good news; sell trades are noisy signals of bad news. Traders and the market learn from data such as orders, trade size, volume, time between trades </a:t>
            </a:r>
          </a:p>
          <a:p>
            <a:pPr lvl="1">
              <a:buFont typeface="Wingdings" panose="05000000000000000000" pitchFamily="2" charset="2"/>
              <a:buChar char="l"/>
            </a:pPr>
            <a:r>
              <a:rPr lang="en-US" altLang="zh-CN" sz="3200" dirty="0"/>
              <a:t>In high frequency world:</a:t>
            </a:r>
          </a:p>
          <a:p>
            <a:pPr marL="201168" lvl="1" indent="0">
              <a:buNone/>
            </a:pPr>
            <a:r>
              <a:rPr lang="en-US" altLang="zh-CN" sz="2800" dirty="0"/>
              <a:t>Trades are not basic unit of market information, the underlying orders are.</a:t>
            </a:r>
          </a:p>
          <a:p>
            <a:pPr marL="201168" lvl="1" indent="0">
              <a:buNone/>
            </a:pPr>
            <a:r>
              <a:rPr lang="en-US" altLang="zh-CN" sz="2800" dirty="0"/>
              <a:t>New form of adverse selection: speed synonymous with informed trading </a:t>
            </a:r>
          </a:p>
          <a:p>
            <a:pPr lvl="1">
              <a:buFont typeface="Wingdings" panose="05000000000000000000" pitchFamily="2" charset="2"/>
              <a:buChar char="l"/>
            </a:pPr>
            <a:endParaRPr lang="en-US" altLang="zh-CN" sz="3200" dirty="0"/>
          </a:p>
        </p:txBody>
      </p:sp>
    </p:spTree>
    <p:extLst>
      <p:ext uri="{BB962C8B-B14F-4D97-AF65-F5344CB8AC3E}">
        <p14:creationId xmlns:p14="http://schemas.microsoft.com/office/powerpoint/2010/main" val="36719885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AAF69-7B9B-40A6-88C2-032D130B122D}"/>
              </a:ext>
            </a:extLst>
          </p:cNvPr>
          <p:cNvSpPr>
            <a:spLocks noGrp="1"/>
          </p:cNvSpPr>
          <p:nvPr>
            <p:ph type="title"/>
          </p:nvPr>
        </p:nvSpPr>
        <p:spPr/>
        <p:txBody>
          <a:bodyPr/>
          <a:lstStyle/>
          <a:p>
            <a:r>
              <a:rPr lang="en-US" altLang="zh-CN" dirty="0"/>
              <a:t>Market data</a:t>
            </a:r>
            <a:endParaRPr lang="zh-CN" altLang="en-US" dirty="0"/>
          </a:p>
        </p:txBody>
      </p:sp>
      <p:sp>
        <p:nvSpPr>
          <p:cNvPr id="3" name="Content Placeholder 2">
            <a:extLst>
              <a:ext uri="{FF2B5EF4-FFF2-40B4-BE49-F238E27FC236}">
                <a16:creationId xmlns:a16="http://schemas.microsoft.com/office/drawing/2014/main" id="{CF0F389A-EBCF-4A49-B448-EDD77338D052}"/>
              </a:ext>
            </a:extLst>
          </p:cNvPr>
          <p:cNvSpPr>
            <a:spLocks noGrp="1"/>
          </p:cNvSpPr>
          <p:nvPr>
            <p:ph idx="1"/>
          </p:nvPr>
        </p:nvSpPr>
        <p:spPr/>
        <p:txBody>
          <a:bodyPr>
            <a:normAutofit/>
          </a:bodyPr>
          <a:lstStyle/>
          <a:p>
            <a:r>
              <a:rPr lang="en-US" altLang="zh-CN" sz="3200" dirty="0"/>
              <a:t>Changing nature of market data:</a:t>
            </a:r>
          </a:p>
          <a:p>
            <a:r>
              <a:rPr lang="en-US" altLang="zh-CN" sz="3200" dirty="0"/>
              <a:t>In high frequency world, large orders are chopped into smaller ones, and ultimately turn into trades. Market data is hard to be interpreted, and we cannot learn from buy or sell to infer the underlying information. More researches need to be conducted on understanding the message conveyed by these market data.</a:t>
            </a:r>
            <a:endParaRPr lang="zh-CN" altLang="en-US" sz="3200" dirty="0"/>
          </a:p>
        </p:txBody>
      </p:sp>
    </p:spTree>
    <p:extLst>
      <p:ext uri="{BB962C8B-B14F-4D97-AF65-F5344CB8AC3E}">
        <p14:creationId xmlns:p14="http://schemas.microsoft.com/office/powerpoint/2010/main" val="1960155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71CC0-2A3F-48FA-9003-A61B64F5D59E}"/>
              </a:ext>
            </a:extLst>
          </p:cNvPr>
          <p:cNvSpPr>
            <a:spLocks noGrp="1"/>
          </p:cNvSpPr>
          <p:nvPr>
            <p:ph type="title"/>
          </p:nvPr>
        </p:nvSpPr>
        <p:spPr/>
        <p:txBody>
          <a:bodyPr/>
          <a:lstStyle/>
          <a:p>
            <a:r>
              <a:rPr lang="en-US" altLang="zh-CN" dirty="0"/>
              <a:t>Analyzing data</a:t>
            </a:r>
            <a:endParaRPr lang="zh-CN" altLang="en-US" dirty="0"/>
          </a:p>
        </p:txBody>
      </p:sp>
      <p:sp>
        <p:nvSpPr>
          <p:cNvPr id="3" name="Content Placeholder 2">
            <a:extLst>
              <a:ext uri="{FF2B5EF4-FFF2-40B4-BE49-F238E27FC236}">
                <a16:creationId xmlns:a16="http://schemas.microsoft.com/office/drawing/2014/main" id="{539C1BA3-7262-4244-A58C-2D7AA30E697D}"/>
              </a:ext>
            </a:extLst>
          </p:cNvPr>
          <p:cNvSpPr>
            <a:spLocks noGrp="1"/>
          </p:cNvSpPr>
          <p:nvPr>
            <p:ph idx="1"/>
          </p:nvPr>
        </p:nvSpPr>
        <p:spPr/>
        <p:txBody>
          <a:bodyPr>
            <a:noAutofit/>
          </a:bodyPr>
          <a:lstStyle/>
          <a:p>
            <a:pPr marL="0" indent="0">
              <a:buNone/>
            </a:pPr>
            <a:r>
              <a:rPr lang="en-US" altLang="zh-CN" sz="2800" dirty="0"/>
              <a:t>Difficulties faced:</a:t>
            </a:r>
          </a:p>
          <a:p>
            <a:pPr marL="0" lvl="0" indent="0">
              <a:lnSpc>
                <a:spcPct val="100000"/>
              </a:lnSpc>
              <a:spcBef>
                <a:spcPts val="0"/>
              </a:spcBef>
              <a:spcAft>
                <a:spcPts val="0"/>
              </a:spcAft>
              <a:buClrTx/>
              <a:buSzTx/>
              <a:buNone/>
              <a:defRPr/>
            </a:pPr>
            <a:r>
              <a:rPr lang="en-US" altLang="zh-CN" sz="2800" dirty="0"/>
              <a:t>Context: In the US, all equity trades must be reported to the consolidated tape on a real time basis</a:t>
            </a:r>
          </a:p>
          <a:p>
            <a:pPr>
              <a:buFont typeface="Wingdings" panose="05000000000000000000" pitchFamily="2" charset="2"/>
              <a:buChar char="l"/>
            </a:pPr>
            <a:r>
              <a:rPr lang="en-US" altLang="zh-CN" sz="2800" dirty="0"/>
              <a:t>Missing data: odd lots orders are not reported, while in high frequency world, odd lots play an expended role</a:t>
            </a:r>
          </a:p>
          <a:p>
            <a:pPr>
              <a:buFont typeface="Wingdings" panose="05000000000000000000" pitchFamily="2" charset="2"/>
              <a:buChar char="l"/>
            </a:pPr>
            <a:r>
              <a:rPr lang="en-US" altLang="zh-CN" sz="2800" dirty="0"/>
              <a:t>Out of order: each market exchange and trading venues have their own latencies, the reported tape will have different time stamps</a:t>
            </a:r>
          </a:p>
          <a:p>
            <a:pPr>
              <a:buFont typeface="Wingdings" panose="05000000000000000000" pitchFamily="2" charset="2"/>
              <a:buChar char="l"/>
            </a:pPr>
            <a:r>
              <a:rPr lang="en-US" altLang="zh-CN" sz="2800" dirty="0"/>
              <a:t>Buy or sale does not  convey trading intention</a:t>
            </a:r>
          </a:p>
        </p:txBody>
      </p:sp>
    </p:spTree>
    <p:extLst>
      <p:ext uri="{BB962C8B-B14F-4D97-AF65-F5344CB8AC3E}">
        <p14:creationId xmlns:p14="http://schemas.microsoft.com/office/powerpoint/2010/main" val="2187542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C2190-F3D6-48F0-ADFB-871C5E701851}"/>
              </a:ext>
            </a:extLst>
          </p:cNvPr>
          <p:cNvSpPr>
            <a:spLocks noGrp="1"/>
          </p:cNvSpPr>
          <p:nvPr>
            <p:ph type="title"/>
          </p:nvPr>
        </p:nvSpPr>
        <p:spPr/>
        <p:txBody>
          <a:bodyPr/>
          <a:lstStyle/>
          <a:p>
            <a:r>
              <a:rPr lang="en-US" altLang="zh-CN" dirty="0"/>
              <a:t>Analyzing data</a:t>
            </a:r>
            <a:endParaRPr lang="zh-CN" altLang="en-US" dirty="0"/>
          </a:p>
        </p:txBody>
      </p:sp>
      <p:sp>
        <p:nvSpPr>
          <p:cNvPr id="3" name="Content Placeholder 2">
            <a:extLst>
              <a:ext uri="{FF2B5EF4-FFF2-40B4-BE49-F238E27FC236}">
                <a16:creationId xmlns:a16="http://schemas.microsoft.com/office/drawing/2014/main" id="{267879DA-6105-4C18-89BE-659E74CC4D5D}"/>
              </a:ext>
            </a:extLst>
          </p:cNvPr>
          <p:cNvSpPr>
            <a:spLocks noGrp="1"/>
          </p:cNvSpPr>
          <p:nvPr>
            <p:ph idx="1"/>
          </p:nvPr>
        </p:nvSpPr>
        <p:spPr/>
        <p:txBody>
          <a:bodyPr>
            <a:noAutofit/>
          </a:bodyPr>
          <a:lstStyle/>
          <a:p>
            <a:pPr>
              <a:buFont typeface="Wingdings" panose="05000000000000000000" pitchFamily="2" charset="2"/>
              <a:buChar char="l"/>
            </a:pPr>
            <a:r>
              <a:rPr lang="en-US" altLang="zh-CN" sz="2800" dirty="0"/>
              <a:t>Quote volatility: </a:t>
            </a:r>
            <a:r>
              <a:rPr lang="en-US" altLang="zh-CN" sz="2400" dirty="0"/>
              <a:t>cancellations, revisions and resubmissions of orders causing flickering quotes and creating uncertainties to the actual level of current prices</a:t>
            </a:r>
          </a:p>
          <a:p>
            <a:pPr marL="0" indent="0">
              <a:buNone/>
            </a:pPr>
            <a:r>
              <a:rPr lang="en-US" altLang="zh-CN" sz="2800" dirty="0">
                <a:sym typeface="Wingdings" panose="05000000000000000000" pitchFamily="2" charset="2"/>
              </a:rPr>
              <a:t>tells little about the price at which you can trade</a:t>
            </a:r>
            <a:endParaRPr lang="en-US" altLang="zh-CN" sz="2800" dirty="0"/>
          </a:p>
          <a:p>
            <a:pPr>
              <a:buFont typeface="Wingdings" panose="05000000000000000000" pitchFamily="2" charset="2"/>
              <a:buChar char="l"/>
            </a:pPr>
            <a:r>
              <a:rPr lang="en-US" altLang="zh-CN" sz="2800" dirty="0"/>
              <a:t>Time scale: time is not a meaningful concept in a computer-driven low-latency world—some microstructure toolkit may be not useful</a:t>
            </a:r>
          </a:p>
          <a:p>
            <a:pPr marL="0" indent="0">
              <a:buNone/>
            </a:pPr>
            <a:r>
              <a:rPr lang="en-US" altLang="zh-CN" sz="2400" dirty="0" err="1"/>
              <a:t>Eg.</a:t>
            </a:r>
            <a:r>
              <a:rPr lang="en-US" altLang="zh-CN" sz="2400" dirty="0"/>
              <a:t> Realized spreads measure the difference between the trade  price and the midpoint of the spread five minutes later</a:t>
            </a:r>
          </a:p>
          <a:p>
            <a:pPr marL="0" indent="0">
              <a:buNone/>
            </a:pPr>
            <a:r>
              <a:rPr lang="en-US" altLang="zh-CN" sz="2400" dirty="0"/>
              <a:t>In high frequency settings, five minutes can be a lifetime</a:t>
            </a:r>
          </a:p>
          <a:p>
            <a:pPr marL="0" indent="0">
              <a:buNone/>
            </a:pPr>
            <a:r>
              <a:rPr lang="en-US" altLang="zh-CN" sz="2800" dirty="0">
                <a:sym typeface="Wingdings" panose="05000000000000000000" pitchFamily="2" charset="2"/>
              </a:rPr>
              <a:t>Conclusion: new tools need to be developed and better datasets need to be provided </a:t>
            </a:r>
            <a:endParaRPr lang="zh-CN" altLang="en-US" sz="2800" dirty="0"/>
          </a:p>
          <a:p>
            <a:endParaRPr lang="zh-CN" altLang="en-US" sz="2800" dirty="0"/>
          </a:p>
        </p:txBody>
      </p:sp>
    </p:spTree>
    <p:extLst>
      <p:ext uri="{BB962C8B-B14F-4D97-AF65-F5344CB8AC3E}">
        <p14:creationId xmlns:p14="http://schemas.microsoft.com/office/powerpoint/2010/main" val="1968887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BDC81-8817-4038-8336-EB07655F615A}"/>
              </a:ext>
            </a:extLst>
          </p:cNvPr>
          <p:cNvSpPr>
            <a:spLocks noGrp="1"/>
          </p:cNvSpPr>
          <p:nvPr>
            <p:ph type="title"/>
          </p:nvPr>
        </p:nvSpPr>
        <p:spPr/>
        <p:txBody>
          <a:bodyPr/>
          <a:lstStyle/>
          <a:p>
            <a:r>
              <a:rPr lang="en-US" altLang="zh-CN" dirty="0"/>
              <a:t>Research and regulatory agenda</a:t>
            </a:r>
            <a:endParaRPr lang="zh-CN" altLang="en-US" dirty="0"/>
          </a:p>
        </p:txBody>
      </p:sp>
      <p:sp>
        <p:nvSpPr>
          <p:cNvPr id="3" name="Content Placeholder 2">
            <a:extLst>
              <a:ext uri="{FF2B5EF4-FFF2-40B4-BE49-F238E27FC236}">
                <a16:creationId xmlns:a16="http://schemas.microsoft.com/office/drawing/2014/main" id="{3453921D-1768-4C06-A3B3-FDBBF49CE5EE}"/>
              </a:ext>
            </a:extLst>
          </p:cNvPr>
          <p:cNvSpPr>
            <a:spLocks noGrp="1"/>
          </p:cNvSpPr>
          <p:nvPr>
            <p:ph idx="1"/>
          </p:nvPr>
        </p:nvSpPr>
        <p:spPr/>
        <p:txBody>
          <a:bodyPr>
            <a:normAutofit/>
          </a:bodyPr>
          <a:lstStyle/>
          <a:p>
            <a:pPr>
              <a:buFont typeface="Wingdings" panose="05000000000000000000" pitchFamily="2" charset="2"/>
              <a:buChar char="l"/>
            </a:pPr>
            <a:r>
              <a:rPr lang="en-US" altLang="zh-CN" sz="3600" dirty="0"/>
              <a:t>Market linkage </a:t>
            </a:r>
          </a:p>
          <a:p>
            <a:pPr marL="201168" lvl="1" indent="0">
              <a:buNone/>
            </a:pPr>
            <a:r>
              <a:rPr lang="en-US" altLang="zh-CN" sz="2800" dirty="0"/>
              <a:t>Now: trade-through rule: when a market receives an order, it cannot execute is at a price inferior to any found on another market. The rule allows competing venues to coexist, however:</a:t>
            </a:r>
          </a:p>
          <a:p>
            <a:pPr marL="201168" lvl="1" indent="0">
              <a:buNone/>
            </a:pPr>
            <a:r>
              <a:rPr lang="en-US" altLang="zh-CN" sz="2800" dirty="0">
                <a:sym typeface="Wingdings" panose="05000000000000000000" pitchFamily="2" charset="2"/>
              </a:rPr>
              <a:t>causing fewer orders go to exchanges, undermine incentive to place limit orders, makes order routine predictable </a:t>
            </a:r>
          </a:p>
          <a:p>
            <a:pPr marL="201168" lvl="1" indent="0">
              <a:buNone/>
            </a:pPr>
            <a:r>
              <a:rPr lang="en-US" altLang="zh-CN" sz="2800" dirty="0">
                <a:sym typeface="Wingdings" panose="05000000000000000000" pitchFamily="2" charset="2"/>
              </a:rPr>
              <a:t>Trade-through is not optimal for high frequency world, but what to replace it with requires more research </a:t>
            </a:r>
            <a:endParaRPr lang="en-US" altLang="zh-CN" sz="3400" dirty="0"/>
          </a:p>
        </p:txBody>
      </p:sp>
    </p:spTree>
    <p:extLst>
      <p:ext uri="{BB962C8B-B14F-4D97-AF65-F5344CB8AC3E}">
        <p14:creationId xmlns:p14="http://schemas.microsoft.com/office/powerpoint/2010/main" val="610106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3D5AC-B86D-418C-971E-CA979C2B0AA8}"/>
              </a:ext>
            </a:extLst>
          </p:cNvPr>
          <p:cNvSpPr>
            <a:spLocks noGrp="1"/>
          </p:cNvSpPr>
          <p:nvPr>
            <p:ph type="title"/>
          </p:nvPr>
        </p:nvSpPr>
        <p:spPr>
          <a:xfrm>
            <a:off x="1097280" y="286603"/>
            <a:ext cx="10058400" cy="1450757"/>
          </a:xfrm>
        </p:spPr>
        <p:txBody>
          <a:bodyPr/>
          <a:lstStyle/>
          <a:p>
            <a:r>
              <a:rPr lang="en-US" altLang="zh-CN" dirty="0"/>
              <a:t>Agenda</a:t>
            </a:r>
            <a:endParaRPr lang="zh-CN" altLang="en-US" dirty="0"/>
          </a:p>
        </p:txBody>
      </p:sp>
      <p:sp>
        <p:nvSpPr>
          <p:cNvPr id="3" name="Content Placeholder 2">
            <a:extLst>
              <a:ext uri="{FF2B5EF4-FFF2-40B4-BE49-F238E27FC236}">
                <a16:creationId xmlns:a16="http://schemas.microsoft.com/office/drawing/2014/main" id="{C8CD0954-21A6-424E-8DF1-BB669F154CFA}"/>
              </a:ext>
            </a:extLst>
          </p:cNvPr>
          <p:cNvSpPr>
            <a:spLocks noGrp="1"/>
          </p:cNvSpPr>
          <p:nvPr>
            <p:ph idx="1"/>
          </p:nvPr>
        </p:nvSpPr>
        <p:spPr>
          <a:xfrm>
            <a:off x="1097280" y="1845734"/>
            <a:ext cx="10058400" cy="4023360"/>
          </a:xfrm>
        </p:spPr>
        <p:txBody>
          <a:bodyPr>
            <a:normAutofit lnSpcReduction="10000"/>
          </a:bodyPr>
          <a:lstStyle/>
          <a:p>
            <a:pPr>
              <a:buFont typeface="Wingdings" panose="05000000000000000000" pitchFamily="2" charset="2"/>
              <a:buChar char="l"/>
            </a:pPr>
            <a:r>
              <a:rPr lang="en-US" altLang="zh-CN" sz="3600" dirty="0"/>
              <a:t>Introduction</a:t>
            </a:r>
          </a:p>
          <a:p>
            <a:pPr>
              <a:buFont typeface="Wingdings" panose="05000000000000000000" pitchFamily="2" charset="2"/>
              <a:buChar char="l"/>
            </a:pPr>
            <a:r>
              <a:rPr lang="en-US" altLang="zh-CN" sz="3600" dirty="0"/>
              <a:t>The high frequency world</a:t>
            </a:r>
          </a:p>
          <a:p>
            <a:pPr marL="384048" lvl="2" indent="0">
              <a:buNone/>
            </a:pPr>
            <a:r>
              <a:rPr lang="en-US" altLang="zh-CN" sz="3000" dirty="0"/>
              <a:t>How high frequency affects strategies of traders and markets? </a:t>
            </a:r>
          </a:p>
          <a:p>
            <a:pPr>
              <a:buFont typeface="Wingdings" panose="05000000000000000000" pitchFamily="2" charset="2"/>
              <a:buChar char="l"/>
            </a:pPr>
            <a:r>
              <a:rPr lang="en-US" altLang="zh-CN" sz="3600" dirty="0"/>
              <a:t>Microstructure research </a:t>
            </a:r>
          </a:p>
          <a:p>
            <a:pPr marL="384048" lvl="2" indent="0">
              <a:buNone/>
            </a:pPr>
            <a:r>
              <a:rPr lang="en-US" altLang="zh-CN" sz="3000" dirty="0"/>
              <a:t>What should be different?</a:t>
            </a:r>
          </a:p>
          <a:p>
            <a:pPr>
              <a:buFont typeface="Wingdings" panose="05000000000000000000" pitchFamily="2" charset="2"/>
              <a:buChar char="l"/>
            </a:pPr>
            <a:r>
              <a:rPr lang="en-US" altLang="zh-CN" sz="3600" dirty="0"/>
              <a:t>Research and regulatory agenda</a:t>
            </a:r>
          </a:p>
          <a:p>
            <a:pPr marL="384048" lvl="2" indent="0">
              <a:buNone/>
            </a:pPr>
            <a:r>
              <a:rPr lang="en-US" altLang="zh-CN" sz="3000" dirty="0"/>
              <a:t>Regulatory and policy issues needed further study</a:t>
            </a:r>
            <a:endParaRPr lang="zh-CN" altLang="en-US" sz="3000" dirty="0"/>
          </a:p>
        </p:txBody>
      </p:sp>
    </p:spTree>
    <p:extLst>
      <p:ext uri="{BB962C8B-B14F-4D97-AF65-F5344CB8AC3E}">
        <p14:creationId xmlns:p14="http://schemas.microsoft.com/office/powerpoint/2010/main" val="2271246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EC0CF-68CD-407A-A441-3FF424EA1229}"/>
              </a:ext>
            </a:extLst>
          </p:cNvPr>
          <p:cNvSpPr>
            <a:spLocks noGrp="1"/>
          </p:cNvSpPr>
          <p:nvPr>
            <p:ph type="title"/>
          </p:nvPr>
        </p:nvSpPr>
        <p:spPr/>
        <p:txBody>
          <a:bodyPr/>
          <a:lstStyle/>
          <a:p>
            <a:r>
              <a:rPr lang="en-US" altLang="zh-CN" dirty="0"/>
              <a:t>Research and regulatory agenda</a:t>
            </a:r>
            <a:endParaRPr lang="zh-CN" altLang="en-US" dirty="0"/>
          </a:p>
        </p:txBody>
      </p:sp>
      <p:sp>
        <p:nvSpPr>
          <p:cNvPr id="3" name="Content Placeholder 2">
            <a:extLst>
              <a:ext uri="{FF2B5EF4-FFF2-40B4-BE49-F238E27FC236}">
                <a16:creationId xmlns:a16="http://schemas.microsoft.com/office/drawing/2014/main" id="{BA6B279E-CA98-45EF-9EF4-ACD6F4DE46CE}"/>
              </a:ext>
            </a:extLst>
          </p:cNvPr>
          <p:cNvSpPr>
            <a:spLocks noGrp="1"/>
          </p:cNvSpPr>
          <p:nvPr>
            <p:ph idx="1"/>
          </p:nvPr>
        </p:nvSpPr>
        <p:spPr/>
        <p:txBody>
          <a:bodyPr>
            <a:normAutofit fontScale="92500" lnSpcReduction="20000"/>
          </a:bodyPr>
          <a:lstStyle/>
          <a:p>
            <a:pPr>
              <a:buFont typeface="Wingdings" panose="05000000000000000000" pitchFamily="2" charset="2"/>
              <a:buChar char="l"/>
            </a:pPr>
            <a:r>
              <a:rPr lang="en-US" altLang="zh-CN" sz="3200" dirty="0"/>
              <a:t>Fairness</a:t>
            </a:r>
          </a:p>
          <a:p>
            <a:pPr marL="0" indent="0">
              <a:buNone/>
            </a:pPr>
            <a:r>
              <a:rPr lang="en-US" altLang="zh-CN" sz="3000" dirty="0"/>
              <a:t>While market is faster, it is not fairer, microstructure usually focus on liquidity and price efficiency. But HFT contributes greater complexity, lower transparency, and higher uncertainty to the market, making the market more fair to certain people. </a:t>
            </a:r>
          </a:p>
          <a:p>
            <a:pPr marL="0" indent="0">
              <a:buNone/>
            </a:pPr>
            <a:r>
              <a:rPr lang="en-US" altLang="zh-CN" sz="3000" dirty="0"/>
              <a:t>Some questions to consider:</a:t>
            </a:r>
          </a:p>
          <a:p>
            <a:pPr marL="0" indent="0">
              <a:buNone/>
            </a:pPr>
            <a:r>
              <a:rPr lang="en-US" altLang="zh-CN" sz="3000" dirty="0"/>
              <a:t>Should exchanges be allowed to offer specialized order types targeted at HFT?</a:t>
            </a:r>
          </a:p>
          <a:p>
            <a:pPr marL="0" indent="0">
              <a:buNone/>
            </a:pPr>
            <a:r>
              <a:rPr lang="en-US" altLang="zh-CN" sz="3000" dirty="0"/>
              <a:t>Should exchanges be allowed to offer colocation for a fee, or must they provide the same access to every trader?</a:t>
            </a:r>
          </a:p>
        </p:txBody>
      </p:sp>
    </p:spTree>
    <p:extLst>
      <p:ext uri="{BB962C8B-B14F-4D97-AF65-F5344CB8AC3E}">
        <p14:creationId xmlns:p14="http://schemas.microsoft.com/office/powerpoint/2010/main" val="1484501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E7605-3EBD-482C-BD59-9FF6C3F35C08}"/>
              </a:ext>
            </a:extLst>
          </p:cNvPr>
          <p:cNvSpPr>
            <a:spLocks noGrp="1"/>
          </p:cNvSpPr>
          <p:nvPr>
            <p:ph type="title"/>
          </p:nvPr>
        </p:nvSpPr>
        <p:spPr/>
        <p:txBody>
          <a:bodyPr/>
          <a:lstStyle/>
          <a:p>
            <a:r>
              <a:rPr lang="en-US" altLang="zh-CN" dirty="0"/>
              <a:t>Opinions on the paper</a:t>
            </a:r>
            <a:endParaRPr lang="zh-CN" altLang="en-US" dirty="0"/>
          </a:p>
        </p:txBody>
      </p:sp>
      <p:sp>
        <p:nvSpPr>
          <p:cNvPr id="3" name="Content Placeholder 2">
            <a:extLst>
              <a:ext uri="{FF2B5EF4-FFF2-40B4-BE49-F238E27FC236}">
                <a16:creationId xmlns:a16="http://schemas.microsoft.com/office/drawing/2014/main" id="{E7C9907F-1AE8-41F4-8FF2-FEB6741ABF21}"/>
              </a:ext>
            </a:extLst>
          </p:cNvPr>
          <p:cNvSpPr>
            <a:spLocks noGrp="1"/>
          </p:cNvSpPr>
          <p:nvPr>
            <p:ph idx="1"/>
          </p:nvPr>
        </p:nvSpPr>
        <p:spPr/>
        <p:txBody>
          <a:bodyPr>
            <a:normAutofit/>
          </a:bodyPr>
          <a:lstStyle/>
          <a:p>
            <a:pPr>
              <a:buFont typeface="Wingdings" panose="05000000000000000000" pitchFamily="2" charset="2"/>
              <a:buChar char="l"/>
            </a:pPr>
            <a:r>
              <a:rPr lang="en-US" altLang="zh-CN" sz="2800" dirty="0"/>
              <a:t>Informative</a:t>
            </a:r>
          </a:p>
          <a:p>
            <a:pPr>
              <a:buFont typeface="Wingdings" panose="05000000000000000000" pitchFamily="2" charset="2"/>
              <a:buChar char="l"/>
            </a:pPr>
            <a:r>
              <a:rPr lang="en-US" altLang="zh-CN" sz="2800" dirty="0"/>
              <a:t>Clearly structured </a:t>
            </a:r>
          </a:p>
          <a:p>
            <a:pPr>
              <a:buFont typeface="Wingdings" panose="05000000000000000000" pitchFamily="2" charset="2"/>
              <a:buChar char="l"/>
            </a:pPr>
            <a:r>
              <a:rPr lang="en-US" altLang="zh-CN" sz="2800" dirty="0"/>
              <a:t>Instead of answering one specific question, the paper is proposing research blanks that require further study under high frequency settings </a:t>
            </a:r>
          </a:p>
          <a:p>
            <a:pPr>
              <a:buFont typeface="Wingdings" panose="05000000000000000000" pitchFamily="2" charset="2"/>
              <a:buChar char="l"/>
            </a:pPr>
            <a:r>
              <a:rPr lang="en-US" altLang="zh-CN" sz="2800" dirty="0"/>
              <a:t>The targeted audience of the paper are outside of the high frequency world since the paper summarizes current state of high frequency market structure and does not present any new findings</a:t>
            </a:r>
            <a:endParaRPr lang="zh-CN" altLang="en-US" sz="2800" dirty="0"/>
          </a:p>
        </p:txBody>
      </p:sp>
    </p:spTree>
    <p:extLst>
      <p:ext uri="{BB962C8B-B14F-4D97-AF65-F5344CB8AC3E}">
        <p14:creationId xmlns:p14="http://schemas.microsoft.com/office/powerpoint/2010/main" val="1499886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0A98E-6F8C-4764-9354-43344A8620E3}"/>
              </a:ext>
            </a:extLst>
          </p:cNvPr>
          <p:cNvSpPr>
            <a:spLocks noGrp="1"/>
          </p:cNvSpPr>
          <p:nvPr>
            <p:ph type="title"/>
          </p:nvPr>
        </p:nvSpPr>
        <p:spPr/>
        <p:txBody>
          <a:bodyPr/>
          <a:lstStyle/>
          <a:p>
            <a:r>
              <a:rPr lang="en-US" altLang="zh-CN" dirty="0"/>
              <a:t>Questions?</a:t>
            </a:r>
            <a:endParaRPr lang="zh-CN" altLang="en-US" dirty="0"/>
          </a:p>
        </p:txBody>
      </p:sp>
      <p:sp>
        <p:nvSpPr>
          <p:cNvPr id="3" name="Content Placeholder 2">
            <a:extLst>
              <a:ext uri="{FF2B5EF4-FFF2-40B4-BE49-F238E27FC236}">
                <a16:creationId xmlns:a16="http://schemas.microsoft.com/office/drawing/2014/main" id="{B2E4AF5A-540E-4CFE-A056-5AA358B7AD2F}"/>
              </a:ext>
            </a:extLst>
          </p:cNvPr>
          <p:cNvSpPr>
            <a:spLocks noGrp="1"/>
          </p:cNvSpPr>
          <p:nvPr>
            <p:ph idx="1"/>
          </p:nvPr>
        </p:nvSpPr>
        <p:spPr/>
        <p:txBody>
          <a:bodyPr/>
          <a:lstStyle/>
          <a:p>
            <a:endParaRPr lang="zh-CN" altLang="en-US"/>
          </a:p>
        </p:txBody>
      </p:sp>
    </p:spTree>
    <p:extLst>
      <p:ext uri="{BB962C8B-B14F-4D97-AF65-F5344CB8AC3E}">
        <p14:creationId xmlns:p14="http://schemas.microsoft.com/office/powerpoint/2010/main" val="1738148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D314E-3BFB-4CCD-8D4E-D65447F82C70}"/>
              </a:ext>
            </a:extLst>
          </p:cNvPr>
          <p:cNvSpPr>
            <a:spLocks noGrp="1"/>
          </p:cNvSpPr>
          <p:nvPr>
            <p:ph type="title"/>
          </p:nvPr>
        </p:nvSpPr>
        <p:spPr/>
        <p:txBody>
          <a:bodyPr/>
          <a:lstStyle/>
          <a:p>
            <a:r>
              <a:rPr lang="en-US" altLang="zh-CN" dirty="0"/>
              <a:t>Introduction</a:t>
            </a:r>
            <a:endParaRPr lang="zh-CN" altLang="en-US" dirty="0"/>
          </a:p>
        </p:txBody>
      </p:sp>
      <p:sp>
        <p:nvSpPr>
          <p:cNvPr id="3" name="Content Placeholder 2">
            <a:extLst>
              <a:ext uri="{FF2B5EF4-FFF2-40B4-BE49-F238E27FC236}">
                <a16:creationId xmlns:a16="http://schemas.microsoft.com/office/drawing/2014/main" id="{3400B02B-C7A2-4046-B5CE-2CD9A8E5A327}"/>
              </a:ext>
            </a:extLst>
          </p:cNvPr>
          <p:cNvSpPr>
            <a:spLocks noGrp="1"/>
          </p:cNvSpPr>
          <p:nvPr>
            <p:ph idx="1"/>
          </p:nvPr>
        </p:nvSpPr>
        <p:spPr/>
        <p:txBody>
          <a:bodyPr>
            <a:normAutofit/>
          </a:bodyPr>
          <a:lstStyle/>
          <a:p>
            <a:r>
              <a:rPr lang="en-US" altLang="zh-CN" sz="3200" dirty="0"/>
              <a:t>Market evolves from human involvement to computer control, from operating in time frames of minutes to time scale of microseconds. </a:t>
            </a:r>
          </a:p>
          <a:p>
            <a:r>
              <a:rPr lang="en-US" altLang="zh-CN" sz="3200" dirty="0"/>
              <a:t>The motivation of the paper is to discuss the implications of changes for high frequency market microstructure and propose some new research topics. </a:t>
            </a:r>
            <a:endParaRPr lang="zh-CN" altLang="en-US" sz="3200" dirty="0"/>
          </a:p>
        </p:txBody>
      </p:sp>
    </p:spTree>
    <p:extLst>
      <p:ext uri="{BB962C8B-B14F-4D97-AF65-F5344CB8AC3E}">
        <p14:creationId xmlns:p14="http://schemas.microsoft.com/office/powerpoint/2010/main" val="2469566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391C7-AF07-4A0C-8665-641759FB0BFA}"/>
              </a:ext>
            </a:extLst>
          </p:cNvPr>
          <p:cNvSpPr>
            <a:spLocks noGrp="1"/>
          </p:cNvSpPr>
          <p:nvPr>
            <p:ph type="title"/>
          </p:nvPr>
        </p:nvSpPr>
        <p:spPr/>
        <p:txBody>
          <a:bodyPr/>
          <a:lstStyle/>
          <a:p>
            <a:r>
              <a:rPr lang="en-US" altLang="zh-CN" dirty="0"/>
              <a:t>The high frequency world</a:t>
            </a:r>
            <a:endParaRPr lang="zh-CN" altLang="en-US" dirty="0"/>
          </a:p>
        </p:txBody>
      </p:sp>
      <p:sp>
        <p:nvSpPr>
          <p:cNvPr id="3" name="Content Placeholder 2">
            <a:extLst>
              <a:ext uri="{FF2B5EF4-FFF2-40B4-BE49-F238E27FC236}">
                <a16:creationId xmlns:a16="http://schemas.microsoft.com/office/drawing/2014/main" id="{60FFE9B9-5E87-43C7-84D1-38B26CF8B209}"/>
              </a:ext>
            </a:extLst>
          </p:cNvPr>
          <p:cNvSpPr>
            <a:spLocks noGrp="1"/>
          </p:cNvSpPr>
          <p:nvPr>
            <p:ph idx="1"/>
          </p:nvPr>
        </p:nvSpPr>
        <p:spPr/>
        <p:txBody>
          <a:bodyPr>
            <a:normAutofit/>
          </a:bodyPr>
          <a:lstStyle/>
          <a:p>
            <a:pPr>
              <a:buFont typeface="Wingdings" panose="05000000000000000000" pitchFamily="2" charset="2"/>
              <a:buChar char="l"/>
            </a:pPr>
            <a:r>
              <a:rPr lang="en-US" altLang="zh-CN" sz="3600" dirty="0"/>
              <a:t>High frequency traders</a:t>
            </a:r>
          </a:p>
          <a:p>
            <a:pPr>
              <a:buFont typeface="Wingdings" panose="05000000000000000000" pitchFamily="2" charset="2"/>
              <a:buChar char="l"/>
            </a:pPr>
            <a:r>
              <a:rPr lang="en-US" altLang="zh-CN" sz="3600" dirty="0"/>
              <a:t>EE traders (Everybody Else)</a:t>
            </a:r>
          </a:p>
          <a:p>
            <a:pPr>
              <a:buFont typeface="Wingdings" panose="05000000000000000000" pitchFamily="2" charset="2"/>
              <a:buChar char="l"/>
            </a:pPr>
            <a:r>
              <a:rPr lang="en-US" altLang="zh-CN" sz="3600" dirty="0"/>
              <a:t>Exchange and other markets </a:t>
            </a:r>
            <a:endParaRPr lang="zh-CN" altLang="en-US" sz="3600" dirty="0"/>
          </a:p>
        </p:txBody>
      </p:sp>
    </p:spTree>
    <p:extLst>
      <p:ext uri="{BB962C8B-B14F-4D97-AF65-F5344CB8AC3E}">
        <p14:creationId xmlns:p14="http://schemas.microsoft.com/office/powerpoint/2010/main" val="2371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67620-A4A5-49CA-BCBB-708E96065C65}"/>
              </a:ext>
            </a:extLst>
          </p:cNvPr>
          <p:cNvSpPr>
            <a:spLocks noGrp="1"/>
          </p:cNvSpPr>
          <p:nvPr>
            <p:ph type="title"/>
          </p:nvPr>
        </p:nvSpPr>
        <p:spPr/>
        <p:txBody>
          <a:bodyPr/>
          <a:lstStyle/>
          <a:p>
            <a:r>
              <a:rPr lang="en-US" altLang="zh-CN" dirty="0"/>
              <a:t>High frequency traders </a:t>
            </a:r>
            <a:endParaRPr lang="zh-CN" altLang="en-US" dirty="0"/>
          </a:p>
        </p:txBody>
      </p:sp>
      <p:sp>
        <p:nvSpPr>
          <p:cNvPr id="3" name="Content Placeholder 2">
            <a:extLst>
              <a:ext uri="{FF2B5EF4-FFF2-40B4-BE49-F238E27FC236}">
                <a16:creationId xmlns:a16="http://schemas.microsoft.com/office/drawing/2014/main" id="{D132A102-3B59-4D40-96CE-1ED6AC32E2E4}"/>
              </a:ext>
            </a:extLst>
          </p:cNvPr>
          <p:cNvSpPr>
            <a:spLocks noGrp="1"/>
          </p:cNvSpPr>
          <p:nvPr>
            <p:ph idx="1"/>
          </p:nvPr>
        </p:nvSpPr>
        <p:spPr/>
        <p:txBody>
          <a:bodyPr>
            <a:normAutofit/>
          </a:bodyPr>
          <a:lstStyle/>
          <a:p>
            <a:pPr>
              <a:buFont typeface="Wingdings" panose="05000000000000000000" pitchFamily="2" charset="2"/>
              <a:buChar char="l"/>
            </a:pPr>
            <a:r>
              <a:rPr lang="en-US" altLang="zh-CN" sz="3600" dirty="0"/>
              <a:t>Overview</a:t>
            </a:r>
          </a:p>
          <a:p>
            <a:pPr marL="201168" lvl="1" indent="0">
              <a:buNone/>
            </a:pPr>
            <a:r>
              <a:rPr lang="en-US" altLang="zh-CN" sz="2800" dirty="0"/>
              <a:t>How high frequency traders make money?</a:t>
            </a:r>
          </a:p>
          <a:p>
            <a:pPr marL="201168" lvl="1" indent="0">
              <a:buNone/>
            </a:pPr>
            <a:r>
              <a:rPr lang="en-US" altLang="zh-CN" sz="2800" dirty="0"/>
              <a:t>	-Market fragmentation </a:t>
            </a:r>
          </a:p>
          <a:p>
            <a:pPr marL="201168" lvl="1" indent="0">
              <a:buNone/>
            </a:pPr>
            <a:r>
              <a:rPr lang="en-US" altLang="zh-CN" sz="2800" dirty="0"/>
              <a:t>	-Faster information feed and execution </a:t>
            </a:r>
          </a:p>
          <a:p>
            <a:pPr>
              <a:buFont typeface="Wingdings" panose="05000000000000000000" pitchFamily="2" charset="2"/>
              <a:buChar char="l"/>
            </a:pPr>
            <a:r>
              <a:rPr lang="en-US" altLang="zh-CN" sz="3600" dirty="0"/>
              <a:t>Exchange priority rules (to sequence orders)</a:t>
            </a:r>
            <a:endParaRPr lang="en-US" altLang="zh-CN" sz="3400" dirty="0"/>
          </a:p>
          <a:p>
            <a:pPr>
              <a:buFont typeface="Wingdings" panose="05000000000000000000" pitchFamily="2" charset="2"/>
              <a:buChar char="l"/>
            </a:pPr>
            <a:r>
              <a:rPr lang="en-US" altLang="zh-CN" sz="3600" dirty="0"/>
              <a:t>High frequency trading strategies </a:t>
            </a:r>
            <a:endParaRPr lang="zh-CN" altLang="en-US" sz="3600" dirty="0"/>
          </a:p>
        </p:txBody>
      </p:sp>
    </p:spTree>
    <p:extLst>
      <p:ext uri="{BB962C8B-B14F-4D97-AF65-F5344CB8AC3E}">
        <p14:creationId xmlns:p14="http://schemas.microsoft.com/office/powerpoint/2010/main" val="2442264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88114-4B03-4B3C-A9C3-B5314EB54EBE}"/>
              </a:ext>
            </a:extLst>
          </p:cNvPr>
          <p:cNvSpPr>
            <a:spLocks noGrp="1"/>
          </p:cNvSpPr>
          <p:nvPr>
            <p:ph type="title"/>
          </p:nvPr>
        </p:nvSpPr>
        <p:spPr/>
        <p:txBody>
          <a:bodyPr/>
          <a:lstStyle/>
          <a:p>
            <a:r>
              <a:rPr lang="en-US" altLang="zh-CN" dirty="0"/>
              <a:t>Exchange priority rules</a:t>
            </a:r>
            <a:endParaRPr lang="zh-CN" altLang="en-US" dirty="0"/>
          </a:p>
        </p:txBody>
      </p:sp>
      <p:sp>
        <p:nvSpPr>
          <p:cNvPr id="3" name="Content Placeholder 2">
            <a:extLst>
              <a:ext uri="{FF2B5EF4-FFF2-40B4-BE49-F238E27FC236}">
                <a16:creationId xmlns:a16="http://schemas.microsoft.com/office/drawing/2014/main" id="{8281A4E9-7A42-4C01-8ECA-4B234A8C4488}"/>
              </a:ext>
            </a:extLst>
          </p:cNvPr>
          <p:cNvSpPr>
            <a:spLocks noGrp="1"/>
          </p:cNvSpPr>
          <p:nvPr>
            <p:ph idx="1"/>
          </p:nvPr>
        </p:nvSpPr>
        <p:spPr>
          <a:xfrm>
            <a:off x="1097280" y="1737360"/>
            <a:ext cx="10058400" cy="4023360"/>
          </a:xfrm>
        </p:spPr>
        <p:txBody>
          <a:bodyPr>
            <a:normAutofit/>
          </a:bodyPr>
          <a:lstStyle/>
          <a:p>
            <a:pPr>
              <a:buFont typeface="Wingdings" panose="05000000000000000000" pitchFamily="2" charset="2"/>
              <a:buChar char="l"/>
            </a:pPr>
            <a:r>
              <a:rPr lang="en-US" altLang="zh-CN" sz="3600" dirty="0"/>
              <a:t>Price-time priority</a:t>
            </a:r>
          </a:p>
          <a:p>
            <a:pPr marL="201168" lvl="1" indent="0">
              <a:buNone/>
            </a:pPr>
            <a:r>
              <a:rPr lang="en-US" altLang="zh-CN" sz="3200" dirty="0"/>
              <a:t>Orders with the best price trade first, among those with the same price, the first order to arrives has priority</a:t>
            </a:r>
          </a:p>
          <a:p>
            <a:pPr>
              <a:buFont typeface="Wingdings" panose="05000000000000000000" pitchFamily="2" charset="2"/>
              <a:buChar char="l"/>
            </a:pPr>
            <a:r>
              <a:rPr lang="en-US" altLang="zh-CN" sz="3600" dirty="0"/>
              <a:t>Price-size-time priority</a:t>
            </a:r>
          </a:p>
          <a:p>
            <a:pPr marL="201168" lvl="1" indent="0">
              <a:buNone/>
            </a:pPr>
            <a:r>
              <a:rPr lang="en-US" altLang="zh-CN" sz="3200" dirty="0"/>
              <a:t> In addition to price and time, favors order with larger sizes </a:t>
            </a:r>
            <a:endParaRPr lang="zh-CN" altLang="en-US" sz="3200" dirty="0"/>
          </a:p>
        </p:txBody>
      </p:sp>
    </p:spTree>
    <p:extLst>
      <p:ext uri="{BB962C8B-B14F-4D97-AF65-F5344CB8AC3E}">
        <p14:creationId xmlns:p14="http://schemas.microsoft.com/office/powerpoint/2010/main" val="920957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F7950-3B33-49F9-8FAF-119979071AB4}"/>
              </a:ext>
            </a:extLst>
          </p:cNvPr>
          <p:cNvSpPr>
            <a:spLocks noGrp="1"/>
          </p:cNvSpPr>
          <p:nvPr>
            <p:ph type="title"/>
          </p:nvPr>
        </p:nvSpPr>
        <p:spPr/>
        <p:txBody>
          <a:bodyPr/>
          <a:lstStyle/>
          <a:p>
            <a:r>
              <a:rPr lang="en-US" altLang="zh-CN" dirty="0"/>
              <a:t>High frequency strategies</a:t>
            </a:r>
            <a:endParaRPr lang="zh-CN" altLang="en-US" dirty="0"/>
          </a:p>
        </p:txBody>
      </p:sp>
      <p:sp>
        <p:nvSpPr>
          <p:cNvPr id="3" name="Content Placeholder 2">
            <a:extLst>
              <a:ext uri="{FF2B5EF4-FFF2-40B4-BE49-F238E27FC236}">
                <a16:creationId xmlns:a16="http://schemas.microsoft.com/office/drawing/2014/main" id="{C9DFFBC9-6ABC-47AB-A07F-C183A218F360}"/>
              </a:ext>
            </a:extLst>
          </p:cNvPr>
          <p:cNvSpPr>
            <a:spLocks noGrp="1"/>
          </p:cNvSpPr>
          <p:nvPr>
            <p:ph idx="1"/>
          </p:nvPr>
        </p:nvSpPr>
        <p:spPr/>
        <p:txBody>
          <a:bodyPr>
            <a:normAutofit lnSpcReduction="10000"/>
          </a:bodyPr>
          <a:lstStyle/>
          <a:p>
            <a:pPr>
              <a:buFont typeface="Wingdings" panose="05000000000000000000" pitchFamily="2" charset="2"/>
              <a:buChar char="l"/>
            </a:pPr>
            <a:r>
              <a:rPr lang="en-US" altLang="zh-CN" sz="3600" dirty="0"/>
              <a:t>Market making</a:t>
            </a:r>
          </a:p>
          <a:p>
            <a:pPr marL="384048" lvl="2" indent="0">
              <a:buNone/>
            </a:pPr>
            <a:r>
              <a:rPr lang="en-US" altLang="zh-CN" sz="3000" dirty="0"/>
              <a:t>Within: if statistically an upward price tick in stock A is generally followed by a similar upward price tick in stock B</a:t>
            </a:r>
          </a:p>
          <a:p>
            <a:pPr marL="384048" lvl="2" indent="0">
              <a:buNone/>
            </a:pPr>
            <a:r>
              <a:rPr lang="en-US" altLang="zh-CN" sz="3000" dirty="0">
                <a:sym typeface="Wingdings" panose="05000000000000000000" pitchFamily="2" charset="2"/>
              </a:rPr>
              <a:t>sell stock A (ask) and buy stock B (bid) </a:t>
            </a:r>
            <a:endParaRPr lang="en-US" altLang="zh-CN" sz="3000" dirty="0"/>
          </a:p>
          <a:p>
            <a:pPr marL="384048" lvl="2" indent="0">
              <a:buNone/>
            </a:pPr>
            <a:r>
              <a:rPr lang="en-US" altLang="zh-CN" sz="3000" dirty="0"/>
              <a:t>Across: far more complex because markets are fragmented </a:t>
            </a:r>
          </a:p>
          <a:p>
            <a:pPr marL="384048" lvl="2" indent="0">
              <a:buNone/>
            </a:pPr>
            <a:r>
              <a:rPr lang="en-US" altLang="zh-CN" sz="3000" dirty="0" err="1"/>
              <a:t>Eg.</a:t>
            </a:r>
            <a:r>
              <a:rPr lang="en-US" altLang="zh-CN" sz="3000" dirty="0"/>
              <a:t> Market making in an equity ETF linked to gold would be quoting both in ETF and in gold futures.</a:t>
            </a:r>
          </a:p>
          <a:p>
            <a:pPr marL="384048" lvl="2" indent="0">
              <a:buNone/>
            </a:pPr>
            <a:r>
              <a:rPr lang="en-US" altLang="zh-CN" sz="3000" dirty="0"/>
              <a:t>13 other exchange traded products tied to gold </a:t>
            </a:r>
          </a:p>
          <a:p>
            <a:pPr marL="384048" lvl="2" indent="0">
              <a:buNone/>
            </a:pPr>
            <a:r>
              <a:rPr lang="en-US" altLang="zh-CN" sz="3000" dirty="0">
                <a:sym typeface="Wingdings" panose="05000000000000000000" pitchFamily="2" charset="2"/>
              </a:rPr>
              <a:t>placing bids and asks across all of potential 91 pairs </a:t>
            </a:r>
            <a:endParaRPr lang="en-US" altLang="zh-CN" sz="3000" dirty="0"/>
          </a:p>
        </p:txBody>
      </p:sp>
    </p:spTree>
    <p:extLst>
      <p:ext uri="{BB962C8B-B14F-4D97-AF65-F5344CB8AC3E}">
        <p14:creationId xmlns:p14="http://schemas.microsoft.com/office/powerpoint/2010/main" val="3796695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11C29-FD34-4F0A-976C-CFEF1AD6EA70}"/>
              </a:ext>
            </a:extLst>
          </p:cNvPr>
          <p:cNvSpPr>
            <a:spLocks noGrp="1"/>
          </p:cNvSpPr>
          <p:nvPr>
            <p:ph type="title"/>
          </p:nvPr>
        </p:nvSpPr>
        <p:spPr/>
        <p:txBody>
          <a:bodyPr/>
          <a:lstStyle/>
          <a:p>
            <a:r>
              <a:rPr lang="en-US" altLang="zh-CN" dirty="0"/>
              <a:t>High frequency strategies</a:t>
            </a:r>
            <a:endParaRPr lang="zh-CN" altLang="en-US" dirty="0"/>
          </a:p>
        </p:txBody>
      </p:sp>
      <p:sp>
        <p:nvSpPr>
          <p:cNvPr id="3" name="Content Placeholder 2">
            <a:extLst>
              <a:ext uri="{FF2B5EF4-FFF2-40B4-BE49-F238E27FC236}">
                <a16:creationId xmlns:a16="http://schemas.microsoft.com/office/drawing/2014/main" id="{5BBFFA3A-1F0E-49D4-AD4D-B1DB3E65CC2C}"/>
              </a:ext>
            </a:extLst>
          </p:cNvPr>
          <p:cNvSpPr>
            <a:spLocks noGrp="1"/>
          </p:cNvSpPr>
          <p:nvPr>
            <p:ph idx="1"/>
          </p:nvPr>
        </p:nvSpPr>
        <p:spPr>
          <a:xfrm>
            <a:off x="1097280" y="1845734"/>
            <a:ext cx="10058400" cy="4302818"/>
          </a:xfrm>
        </p:spPr>
        <p:txBody>
          <a:bodyPr>
            <a:normAutofit fontScale="85000" lnSpcReduction="10000"/>
          </a:bodyPr>
          <a:lstStyle/>
          <a:p>
            <a:pPr>
              <a:buFont typeface="Wingdings" panose="05000000000000000000" pitchFamily="2" charset="2"/>
              <a:buChar char="l"/>
            </a:pPr>
            <a:r>
              <a:rPr lang="en-US" altLang="zh-CN" sz="3600" dirty="0"/>
              <a:t>Other strategies – complex opportunistic algorithms</a:t>
            </a:r>
          </a:p>
          <a:p>
            <a:pPr marL="384048" lvl="2" indent="0">
              <a:buNone/>
            </a:pPr>
            <a:r>
              <a:rPr lang="en-US" altLang="zh-CN" sz="3000" dirty="0"/>
              <a:t>Straightforward: exploit the deterministic patterns of simple algorithms such as TWAP (time-weighted average pricing)</a:t>
            </a:r>
          </a:p>
          <a:p>
            <a:pPr marL="384048" lvl="2" indent="0">
              <a:buNone/>
            </a:pPr>
            <a:endParaRPr lang="en-US" altLang="zh-CN" sz="3000" dirty="0"/>
          </a:p>
          <a:p>
            <a:pPr marL="384048" lvl="2" indent="0">
              <a:buNone/>
            </a:pPr>
            <a:r>
              <a:rPr lang="en-US" altLang="zh-CN" sz="3000" dirty="0"/>
              <a:t>Devious: momentum ignition strategies designed to elicit predictable price patterns from orders submitted by momentum traders; exploit latency differences between venues (latency arbitrage)</a:t>
            </a:r>
            <a:endParaRPr lang="en-US" altLang="zh-CN" sz="3600" dirty="0"/>
          </a:p>
          <a:p>
            <a:pPr>
              <a:buFont typeface="Wingdings" panose="05000000000000000000" pitchFamily="2" charset="2"/>
              <a:buChar char="l"/>
            </a:pPr>
            <a:r>
              <a:rPr lang="en-US" altLang="zh-CN" sz="3600" dirty="0"/>
              <a:t>Predatory strategies (unethical)</a:t>
            </a:r>
          </a:p>
          <a:p>
            <a:pPr marL="384048" lvl="2" indent="0">
              <a:buNone/>
            </a:pPr>
            <a:r>
              <a:rPr lang="en-US" altLang="zh-CN" sz="3000" dirty="0"/>
              <a:t>Manipulate prices (spoofing)</a:t>
            </a:r>
          </a:p>
          <a:p>
            <a:pPr marL="384048" lvl="2" indent="0">
              <a:buNone/>
            </a:pPr>
            <a:r>
              <a:rPr lang="en-US" altLang="zh-CN" sz="3000" dirty="0"/>
              <a:t>Quote stuffing: flood the market with orders to slow down trading for rival HFT firms </a:t>
            </a:r>
          </a:p>
          <a:p>
            <a:endParaRPr lang="zh-CN" altLang="en-US" dirty="0"/>
          </a:p>
        </p:txBody>
      </p:sp>
    </p:spTree>
    <p:extLst>
      <p:ext uri="{BB962C8B-B14F-4D97-AF65-F5344CB8AC3E}">
        <p14:creationId xmlns:p14="http://schemas.microsoft.com/office/powerpoint/2010/main" val="3572403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F05E5-C18D-467E-A42D-A8946CBEC8C9}"/>
              </a:ext>
            </a:extLst>
          </p:cNvPr>
          <p:cNvSpPr>
            <a:spLocks noGrp="1"/>
          </p:cNvSpPr>
          <p:nvPr>
            <p:ph type="title"/>
          </p:nvPr>
        </p:nvSpPr>
        <p:spPr/>
        <p:txBody>
          <a:bodyPr/>
          <a:lstStyle/>
          <a:p>
            <a:r>
              <a:rPr lang="en-US" altLang="zh-CN" dirty="0"/>
              <a:t>EE traders</a:t>
            </a:r>
            <a:endParaRPr lang="zh-CN" altLang="en-US" dirty="0"/>
          </a:p>
        </p:txBody>
      </p:sp>
      <p:sp>
        <p:nvSpPr>
          <p:cNvPr id="3" name="Content Placeholder 2">
            <a:extLst>
              <a:ext uri="{FF2B5EF4-FFF2-40B4-BE49-F238E27FC236}">
                <a16:creationId xmlns:a16="http://schemas.microsoft.com/office/drawing/2014/main" id="{4D15ABAD-40C3-404E-AF10-2D4DA9DAAEE8}"/>
              </a:ext>
            </a:extLst>
          </p:cNvPr>
          <p:cNvSpPr>
            <a:spLocks noGrp="1"/>
          </p:cNvSpPr>
          <p:nvPr>
            <p:ph idx="1"/>
          </p:nvPr>
        </p:nvSpPr>
        <p:spPr/>
        <p:txBody>
          <a:bodyPr>
            <a:normAutofit lnSpcReduction="10000"/>
          </a:bodyPr>
          <a:lstStyle/>
          <a:p>
            <a:pPr marL="0" indent="0">
              <a:buNone/>
            </a:pPr>
            <a:r>
              <a:rPr lang="en-US" altLang="zh-CN" sz="2800" dirty="0"/>
              <a:t>Include both institutions and retail investors</a:t>
            </a:r>
          </a:p>
          <a:p>
            <a:pPr marL="0" indent="0">
              <a:buNone/>
            </a:pPr>
            <a:r>
              <a:rPr lang="en-US" altLang="zh-CN" sz="2800" dirty="0"/>
              <a:t>Trends: </a:t>
            </a:r>
          </a:p>
          <a:p>
            <a:pPr lvl="1">
              <a:buFont typeface="Wingdings" panose="05000000000000000000" pitchFamily="2" charset="2"/>
              <a:buChar char="l"/>
            </a:pPr>
            <a:r>
              <a:rPr lang="en-US" altLang="zh-CN" sz="2800" dirty="0"/>
              <a:t>EE traders are all using increasingly sophisticated algorithms to trade</a:t>
            </a:r>
          </a:p>
          <a:p>
            <a:pPr lvl="1">
              <a:buFont typeface="Wingdings" panose="05000000000000000000" pitchFamily="2" charset="2"/>
              <a:buChar char="l"/>
            </a:pPr>
            <a:r>
              <a:rPr lang="en-US" altLang="zh-CN" sz="2800" dirty="0"/>
              <a:t>Dark trading has become more important</a:t>
            </a:r>
          </a:p>
          <a:p>
            <a:pPr marL="384048" lvl="2" indent="0">
              <a:buNone/>
            </a:pPr>
            <a:r>
              <a:rPr lang="en-US" altLang="zh-CN" sz="2400" dirty="0"/>
              <a:t>Trade size fell dramatically</a:t>
            </a:r>
          </a:p>
          <a:p>
            <a:pPr marL="384048" lvl="2" indent="0">
              <a:buNone/>
            </a:pPr>
            <a:r>
              <a:rPr lang="en-US" altLang="zh-CN" sz="2400" dirty="0"/>
              <a:t>Odd lot trades (trade size less than 100) increased 20% </a:t>
            </a:r>
            <a:endParaRPr lang="en-US" altLang="zh-CN" sz="2800" dirty="0"/>
          </a:p>
          <a:p>
            <a:pPr lvl="1">
              <a:buFont typeface="Wingdings" panose="05000000000000000000" pitchFamily="2" charset="2"/>
              <a:buChar char="l"/>
            </a:pPr>
            <a:r>
              <a:rPr lang="en-US" altLang="zh-CN" sz="2800" dirty="0"/>
              <a:t>Retail investors benefit from liquidity provided by HFT firms; trading costs of retail investors have been falling over past 30 years</a:t>
            </a:r>
          </a:p>
          <a:p>
            <a:pPr marL="201168" lvl="1" indent="0">
              <a:buNone/>
            </a:pPr>
            <a:r>
              <a:rPr lang="en-US" altLang="zh-CN" sz="2600" dirty="0"/>
              <a:t> </a:t>
            </a:r>
          </a:p>
        </p:txBody>
      </p:sp>
    </p:spTree>
    <p:extLst>
      <p:ext uri="{BB962C8B-B14F-4D97-AF65-F5344CB8AC3E}">
        <p14:creationId xmlns:p14="http://schemas.microsoft.com/office/powerpoint/2010/main" val="527334069"/>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845</TotalTime>
  <Words>1245</Words>
  <Application>Microsoft Office PowerPoint</Application>
  <PresentationFormat>Widescreen</PresentationFormat>
  <Paragraphs>125</Paragraphs>
  <Slides>22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等线</vt:lpstr>
      <vt:lpstr>Calibri</vt:lpstr>
      <vt:lpstr>Calibri Light</vt:lpstr>
      <vt:lpstr>Wingdings</vt:lpstr>
      <vt:lpstr>Retrospect</vt:lpstr>
      <vt:lpstr>High Frequency Market Microstructure</vt:lpstr>
      <vt:lpstr>Agenda</vt:lpstr>
      <vt:lpstr>Introduction</vt:lpstr>
      <vt:lpstr>The high frequency world</vt:lpstr>
      <vt:lpstr>High frequency traders </vt:lpstr>
      <vt:lpstr>Exchange priority rules</vt:lpstr>
      <vt:lpstr>High frequency strategies</vt:lpstr>
      <vt:lpstr>High frequency strategies</vt:lpstr>
      <vt:lpstr>EE traders</vt:lpstr>
      <vt:lpstr>Exchange and other markets</vt:lpstr>
      <vt:lpstr>Strategic decisions</vt:lpstr>
      <vt:lpstr>Strategic decisions</vt:lpstr>
      <vt:lpstr>Microstructure research </vt:lpstr>
      <vt:lpstr>Microstructure research</vt:lpstr>
      <vt:lpstr>Information in a high frequency world</vt:lpstr>
      <vt:lpstr>Market data</vt:lpstr>
      <vt:lpstr>Analyzing data</vt:lpstr>
      <vt:lpstr>Analyzing data</vt:lpstr>
      <vt:lpstr>Research and regulatory agenda</vt:lpstr>
      <vt:lpstr>Research and regulatory agenda</vt:lpstr>
      <vt:lpstr>Opinions on the paper</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Frequency Market Microstructure</dc:title>
  <dc:creator>neuwujingyuan@gmail.com</dc:creator>
  <cp:lastModifiedBy>neuwujingyuan@gmail.com</cp:lastModifiedBy>
  <cp:revision>18</cp:revision>
  <dcterms:created xsi:type="dcterms:W3CDTF">2019-10-01T03:31:41Z</dcterms:created>
  <dcterms:modified xsi:type="dcterms:W3CDTF">2019-10-01T17:36:43Z</dcterms:modified>
</cp:coreProperties>
</file>